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64" r:id="rId2"/>
    <p:sldMasterId id="2147483876" r:id="rId3"/>
    <p:sldMasterId id="2147483888" r:id="rId4"/>
  </p:sldMasterIdLst>
  <p:handoutMasterIdLst>
    <p:handoutMasterId r:id="rId20"/>
  </p:handoutMasterIdLst>
  <p:sldIdLst>
    <p:sldId id="265" r:id="rId5"/>
    <p:sldId id="304" r:id="rId6"/>
    <p:sldId id="311" r:id="rId7"/>
    <p:sldId id="305" r:id="rId8"/>
    <p:sldId id="306" r:id="rId9"/>
    <p:sldId id="299" r:id="rId10"/>
    <p:sldId id="309" r:id="rId11"/>
    <p:sldId id="300" r:id="rId12"/>
    <p:sldId id="301" r:id="rId13"/>
    <p:sldId id="302" r:id="rId14"/>
    <p:sldId id="310" r:id="rId15"/>
    <p:sldId id="312" r:id="rId16"/>
    <p:sldId id="303" r:id="rId17"/>
    <p:sldId id="307" r:id="rId18"/>
    <p:sldId id="308" r:id="rId19"/>
  </p:sldIdLst>
  <p:sldSz cx="9144000" cy="6858000" type="screen4x3"/>
  <p:notesSz cx="6797675" cy="9928225"/>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63" autoAdjust="0"/>
    <p:restoredTop sz="94660"/>
  </p:normalViewPr>
  <p:slideViewPr>
    <p:cSldViewPr>
      <p:cViewPr varScale="1">
        <p:scale>
          <a:sx n="80" d="100"/>
          <a:sy n="80" d="100"/>
        </p:scale>
        <p:origin x="1512" y="4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sz="quarter" idx="1"/>
          </p:nvPr>
        </p:nvSpPr>
        <p:spPr>
          <a:xfrm>
            <a:off x="3849688" y="0"/>
            <a:ext cx="2946400" cy="496967"/>
          </a:xfrm>
          <a:prstGeom prst="rect">
            <a:avLst/>
          </a:prstGeom>
        </p:spPr>
        <p:txBody>
          <a:bodyPr vert="horz" lIns="91440" tIns="45720" rIns="91440" bIns="45720" rtlCol="0"/>
          <a:lstStyle>
            <a:lvl1pPr algn="r">
              <a:defRPr sz="1200"/>
            </a:lvl1pPr>
          </a:lstStyle>
          <a:p>
            <a:fld id="{C53F75C4-85E1-4A6C-9D12-FF0504651B36}" type="datetimeFigureOut">
              <a:rPr lang="pt-PT" smtClean="0"/>
              <a:t>06/05/2023</a:t>
            </a:fld>
            <a:endParaRPr lang="pt-PT"/>
          </a:p>
        </p:txBody>
      </p:sp>
      <p:sp>
        <p:nvSpPr>
          <p:cNvPr id="4" name="Marcador de Posição do Rodapé 3"/>
          <p:cNvSpPr>
            <a:spLocks noGrp="1"/>
          </p:cNvSpPr>
          <p:nvPr>
            <p:ph type="ftr" sz="quarter" idx="2"/>
          </p:nvPr>
        </p:nvSpPr>
        <p:spPr>
          <a:xfrm>
            <a:off x="0" y="9429671"/>
            <a:ext cx="2946400" cy="496966"/>
          </a:xfrm>
          <a:prstGeom prst="rect">
            <a:avLst/>
          </a:prstGeom>
        </p:spPr>
        <p:txBody>
          <a:bodyPr vert="horz" lIns="91440" tIns="45720" rIns="91440" bIns="45720" rtlCol="0" anchor="b"/>
          <a:lstStyle>
            <a:lvl1pPr algn="l">
              <a:defRPr sz="1200"/>
            </a:lvl1pPr>
          </a:lstStyle>
          <a:p>
            <a:endParaRPr lang="pt-PT"/>
          </a:p>
        </p:txBody>
      </p:sp>
      <p:sp>
        <p:nvSpPr>
          <p:cNvPr id="5" name="Marcador de Posição do Número do Diapositivo 4"/>
          <p:cNvSpPr>
            <a:spLocks noGrp="1"/>
          </p:cNvSpPr>
          <p:nvPr>
            <p:ph type="sldNum" sz="quarter" idx="3"/>
          </p:nvPr>
        </p:nvSpPr>
        <p:spPr>
          <a:xfrm>
            <a:off x="3849688" y="9429671"/>
            <a:ext cx="2946400" cy="496966"/>
          </a:xfrm>
          <a:prstGeom prst="rect">
            <a:avLst/>
          </a:prstGeom>
        </p:spPr>
        <p:txBody>
          <a:bodyPr vert="horz" lIns="91440" tIns="45720" rIns="91440" bIns="45720" rtlCol="0" anchor="b"/>
          <a:lstStyle>
            <a:lvl1pPr algn="r">
              <a:defRPr sz="1200"/>
            </a:lvl1pPr>
          </a:lstStyle>
          <a:p>
            <a:fld id="{1A972092-BFA6-4A7A-AACE-2BD8C3178E47}" type="slidenum">
              <a:rPr lang="pt-PT" smtClean="0"/>
              <a:t>‹nº›</a:t>
            </a:fld>
            <a:endParaRPr lang="pt-PT"/>
          </a:p>
        </p:txBody>
      </p:sp>
    </p:spTree>
    <p:extLst>
      <p:ext uri="{BB962C8B-B14F-4D97-AF65-F5344CB8AC3E}">
        <p14:creationId xmlns:p14="http://schemas.microsoft.com/office/powerpoint/2010/main" val="26226723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pPr/>
              <a:t>06/05/2023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pPr/>
              <a:t>06/05/2023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pPr/>
              <a:t>06/05/2023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3481419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2045039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40905293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619630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8" name="Marcador de Posição do Rodapé 7"/>
          <p:cNvSpPr>
            <a:spLocks noGrp="1"/>
          </p:cNvSpPr>
          <p:nvPr>
            <p:ph type="ftr" sz="quarter" idx="11"/>
          </p:nvPr>
        </p:nvSpPr>
        <p:spPr/>
        <p:txBody>
          <a:bodyPr/>
          <a:lstStyle/>
          <a:p>
            <a:endParaRPr lang="pt-PT">
              <a:solidFill>
                <a:prstClr val="black">
                  <a:tint val="75000"/>
                </a:prstClr>
              </a:solidFill>
            </a:endParaRPr>
          </a:p>
        </p:txBody>
      </p:sp>
      <p:sp>
        <p:nvSpPr>
          <p:cNvPr id="9" name="Marcador de Posição do Número do Diapositivo 8"/>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6890507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4" name="Marcador de Posição do Rodapé 3"/>
          <p:cNvSpPr>
            <a:spLocks noGrp="1"/>
          </p:cNvSpPr>
          <p:nvPr>
            <p:ph type="ftr" sz="quarter" idx="11"/>
          </p:nvPr>
        </p:nvSpPr>
        <p:spPr/>
        <p:txBody>
          <a:bodyPr/>
          <a:lstStyle/>
          <a:p>
            <a:endParaRPr lang="pt-PT">
              <a:solidFill>
                <a:prstClr val="black">
                  <a:tint val="75000"/>
                </a:prstClr>
              </a:solidFill>
            </a:endParaRPr>
          </a:p>
        </p:txBody>
      </p:sp>
      <p:sp>
        <p:nvSpPr>
          <p:cNvPr id="5" name="Marcador de Posição do Número do Diapositivo 4"/>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476602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3" name="Marcador de Posição do Rodapé 2"/>
          <p:cNvSpPr>
            <a:spLocks noGrp="1"/>
          </p:cNvSpPr>
          <p:nvPr>
            <p:ph type="ftr" sz="quarter" idx="11"/>
          </p:nvPr>
        </p:nvSpPr>
        <p:spPr/>
        <p:txBody>
          <a:bodyPr/>
          <a:lstStyle/>
          <a:p>
            <a:endParaRPr lang="pt-PT">
              <a:solidFill>
                <a:prstClr val="black">
                  <a:tint val="75000"/>
                </a:prstClr>
              </a:solidFill>
            </a:endParaRPr>
          </a:p>
        </p:txBody>
      </p:sp>
      <p:sp>
        <p:nvSpPr>
          <p:cNvPr id="4" name="Marcador de Posição do Número do Diapositivo 3"/>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1361701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577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pPr/>
              <a:t>06/05/2023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5507316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3184703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9861335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7171656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6727529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3393997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1548260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8" name="Marcador de Posição do Rodapé 7"/>
          <p:cNvSpPr>
            <a:spLocks noGrp="1"/>
          </p:cNvSpPr>
          <p:nvPr>
            <p:ph type="ftr" sz="quarter" idx="11"/>
          </p:nvPr>
        </p:nvSpPr>
        <p:spPr/>
        <p:txBody>
          <a:bodyPr/>
          <a:lstStyle/>
          <a:p>
            <a:endParaRPr lang="pt-PT">
              <a:solidFill>
                <a:prstClr val="black">
                  <a:tint val="75000"/>
                </a:prstClr>
              </a:solidFill>
            </a:endParaRPr>
          </a:p>
        </p:txBody>
      </p:sp>
      <p:sp>
        <p:nvSpPr>
          <p:cNvPr id="9" name="Marcador de Posição do Número do Diapositivo 8"/>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416078616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4" name="Marcador de Posição do Rodapé 3"/>
          <p:cNvSpPr>
            <a:spLocks noGrp="1"/>
          </p:cNvSpPr>
          <p:nvPr>
            <p:ph type="ftr" sz="quarter" idx="11"/>
          </p:nvPr>
        </p:nvSpPr>
        <p:spPr/>
        <p:txBody>
          <a:bodyPr/>
          <a:lstStyle/>
          <a:p>
            <a:endParaRPr lang="pt-PT">
              <a:solidFill>
                <a:prstClr val="black">
                  <a:tint val="75000"/>
                </a:prstClr>
              </a:solidFill>
            </a:endParaRPr>
          </a:p>
        </p:txBody>
      </p:sp>
      <p:sp>
        <p:nvSpPr>
          <p:cNvPr id="5" name="Marcador de Posição do Número do Diapositivo 4"/>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0863537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3" name="Marcador de Posição do Rodapé 2"/>
          <p:cNvSpPr>
            <a:spLocks noGrp="1"/>
          </p:cNvSpPr>
          <p:nvPr>
            <p:ph type="ftr" sz="quarter" idx="11"/>
          </p:nvPr>
        </p:nvSpPr>
        <p:spPr/>
        <p:txBody>
          <a:bodyPr/>
          <a:lstStyle/>
          <a:p>
            <a:endParaRPr lang="pt-PT">
              <a:solidFill>
                <a:prstClr val="black">
                  <a:tint val="75000"/>
                </a:prstClr>
              </a:solidFill>
            </a:endParaRPr>
          </a:p>
        </p:txBody>
      </p:sp>
      <p:sp>
        <p:nvSpPr>
          <p:cNvPr id="4" name="Marcador de Posição do Número do Diapositivo 3"/>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559224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9CF0D7FD-4BA9-48B1-BED7-C6E54C75C1D0}" type="datetimeFigureOut">
              <a:rPr lang="pt-PT" smtClean="0"/>
              <a:pPr/>
              <a:t>06/05/2023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8932929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4889735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6443788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86354531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27035120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3690092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411654928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4245126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8" name="Marcador de Posição do Rodapé 7"/>
          <p:cNvSpPr>
            <a:spLocks noGrp="1"/>
          </p:cNvSpPr>
          <p:nvPr>
            <p:ph type="ftr" sz="quarter" idx="11"/>
          </p:nvPr>
        </p:nvSpPr>
        <p:spPr/>
        <p:txBody>
          <a:bodyPr/>
          <a:lstStyle/>
          <a:p>
            <a:endParaRPr lang="pt-PT">
              <a:solidFill>
                <a:prstClr val="black">
                  <a:tint val="75000"/>
                </a:prstClr>
              </a:solidFill>
            </a:endParaRPr>
          </a:p>
        </p:txBody>
      </p:sp>
      <p:sp>
        <p:nvSpPr>
          <p:cNvPr id="9" name="Marcador de Posição do Número do Diapositivo 8"/>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58970690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4" name="Marcador de Posição do Rodapé 3"/>
          <p:cNvSpPr>
            <a:spLocks noGrp="1"/>
          </p:cNvSpPr>
          <p:nvPr>
            <p:ph type="ftr" sz="quarter" idx="11"/>
          </p:nvPr>
        </p:nvSpPr>
        <p:spPr/>
        <p:txBody>
          <a:bodyPr/>
          <a:lstStyle/>
          <a:p>
            <a:endParaRPr lang="pt-PT">
              <a:solidFill>
                <a:prstClr val="black">
                  <a:tint val="75000"/>
                </a:prstClr>
              </a:solidFill>
            </a:endParaRPr>
          </a:p>
        </p:txBody>
      </p:sp>
      <p:sp>
        <p:nvSpPr>
          <p:cNvPr id="5" name="Marcador de Posição do Número do Diapositivo 4"/>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776476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9CF0D7FD-4BA9-48B1-BED7-C6E54C75C1D0}" type="datetimeFigureOut">
              <a:rPr lang="pt-PT" smtClean="0"/>
              <a:pPr/>
              <a:t>06/05/2023</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3" name="Marcador de Posição do Rodapé 2"/>
          <p:cNvSpPr>
            <a:spLocks noGrp="1"/>
          </p:cNvSpPr>
          <p:nvPr>
            <p:ph type="ftr" sz="quarter" idx="11"/>
          </p:nvPr>
        </p:nvSpPr>
        <p:spPr/>
        <p:txBody>
          <a:bodyPr/>
          <a:lstStyle/>
          <a:p>
            <a:endParaRPr lang="pt-PT">
              <a:solidFill>
                <a:prstClr val="black">
                  <a:tint val="75000"/>
                </a:prstClr>
              </a:solidFill>
            </a:endParaRPr>
          </a:p>
        </p:txBody>
      </p:sp>
      <p:sp>
        <p:nvSpPr>
          <p:cNvPr id="4" name="Marcador de Posição do Número do Diapositivo 3"/>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0887075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4022251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18115906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15646764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134388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9CF0D7FD-4BA9-48B1-BED7-C6E54C75C1D0}" type="datetimeFigureOut">
              <a:rPr lang="pt-PT" smtClean="0"/>
              <a:pPr/>
              <a:t>06/05/2023</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9CF0D7FD-4BA9-48B1-BED7-C6E54C75C1D0}" type="datetimeFigureOut">
              <a:rPr lang="pt-PT" smtClean="0"/>
              <a:pPr/>
              <a:t>06/05/2023</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9CF0D7FD-4BA9-48B1-BED7-C6E54C75C1D0}" type="datetimeFigureOut">
              <a:rPr lang="pt-PT" smtClean="0"/>
              <a:pPr/>
              <a:t>06/05/2023</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pPr/>
              <a:t>06/05/2023</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pPr/>
              <a:t>06/05/2023</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0D7FD-4BA9-48B1-BED7-C6E54C75C1D0}" type="datetimeFigureOut">
              <a:rPr lang="pt-PT" smtClean="0"/>
              <a:pPr/>
              <a:t>06/05/2023</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3C81C-4B30-4820-898F-9929C8C87551}" type="slidenum">
              <a:rPr lang="pt-PT" smtClean="0"/>
              <a:pPr/>
              <a:t>‹nº›</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solidFill>
                <a:prstClr val="black">
                  <a:tint val="75000"/>
                </a:prstClr>
              </a:solidFill>
            </a:endParaRPr>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267182453"/>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solidFill>
                <a:prstClr val="black">
                  <a:tint val="75000"/>
                </a:prstClr>
              </a:solidFill>
            </a:endParaRPr>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49644202"/>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0D7FD-4BA9-48B1-BED7-C6E54C75C1D0}" type="datetimeFigureOut">
              <a:rPr lang="pt-PT" smtClean="0">
                <a:solidFill>
                  <a:prstClr val="black">
                    <a:tint val="75000"/>
                  </a:prstClr>
                </a:solidFill>
              </a:rPr>
              <a:pPr/>
              <a:t>06/05/2023</a:t>
            </a:fld>
            <a:endParaRPr lang="pt-PT">
              <a:solidFill>
                <a:prstClr val="black">
                  <a:tint val="75000"/>
                </a:prstClr>
              </a:solidFill>
            </a:endParaRPr>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solidFill>
                <a:prstClr val="black">
                  <a:tint val="75000"/>
                </a:prstClr>
              </a:solidFill>
            </a:endParaRPr>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080160739"/>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1.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2.xml"/><Relationship Id="rId5" Type="http://schemas.openxmlformats.org/officeDocument/2006/relationships/hyperlink" Target="http://www.concorrencia.pt/vPT/Controlo_de_concentracoes/Decisoes/Paginas/pesquisa.aspx?pNumb=50&amp;yearNot=2019&amp;pag=1&amp;doc=True&amp;est=2" TargetMode="External"/><Relationship Id="rId4" Type="http://schemas.openxmlformats.org/officeDocument/2006/relationships/hyperlink" Target="http://www.concorrencia.pt/vPT/Controlo_de_concentracoes/Decisoes/Paginas/pesquisa.aspx?pNumb=23&amp;yearNot=2018&amp;pag=3&amp;doc=True&amp;est=2"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35.xml"/><Relationship Id="rId1" Type="http://schemas.openxmlformats.org/officeDocument/2006/relationships/themeOverride" Target="../theme/themeOverride13.xml"/><Relationship Id="rId5" Type="http://schemas.openxmlformats.org/officeDocument/2006/relationships/hyperlink" Target="http://www.concorrencia.pt/vPT/Controlo_de_concentracoes/Decisoes/Paginas/pesquisa.aspx?pNumb=36&amp;yearNot=2019&amp;pag=2&amp;doc=True&amp;est=2" TargetMode="External"/><Relationship Id="rId4" Type="http://schemas.openxmlformats.org/officeDocument/2006/relationships/hyperlink" Target="http://www.concorrencia.pt/vPT/Controlo_de_concentracoes/Decisoes/Paginas/pesquisa.aspx?pNumb=35&amp;yearNot=2017&amp;pag=6&amp;doc=True&amp;est=2"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4.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4.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3.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ângulo 4"/>
          <p:cNvSpPr/>
          <p:nvPr/>
        </p:nvSpPr>
        <p:spPr>
          <a:xfrm>
            <a:off x="899592" y="1006570"/>
            <a:ext cx="6408712" cy="892552"/>
          </a:xfrm>
          <a:prstGeom prst="rect">
            <a:avLst/>
          </a:prstGeom>
        </p:spPr>
        <p:txBody>
          <a:bodyPr wrap="square">
            <a:spAutoFit/>
          </a:bodyPr>
          <a:lstStyle/>
          <a:p>
            <a:r>
              <a:rPr lang="pt-PT" sz="2800" b="1" dirty="0" smtClean="0">
                <a:solidFill>
                  <a:schemeClr val="tx2"/>
                </a:solidFill>
              </a:rPr>
              <a:t>Instituições e Políticas de Regulação</a:t>
            </a:r>
          </a:p>
          <a:p>
            <a:r>
              <a:rPr lang="pt-PT" sz="2400" dirty="0" smtClean="0">
                <a:solidFill>
                  <a:schemeClr val="tx1">
                    <a:lumMod val="85000"/>
                    <a:lumOff val="15000"/>
                  </a:schemeClr>
                </a:solidFill>
              </a:rPr>
              <a:t>Ano letivo 2022/2023</a:t>
            </a:r>
          </a:p>
        </p:txBody>
      </p:sp>
      <p:sp>
        <p:nvSpPr>
          <p:cNvPr id="6" name="Rectângulo 5"/>
          <p:cNvSpPr/>
          <p:nvPr/>
        </p:nvSpPr>
        <p:spPr>
          <a:xfrm>
            <a:off x="899592" y="5120897"/>
            <a:ext cx="5472608" cy="707886"/>
          </a:xfrm>
          <a:prstGeom prst="rect">
            <a:avLst/>
          </a:prstGeom>
        </p:spPr>
        <p:txBody>
          <a:bodyPr wrap="square">
            <a:spAutoFit/>
          </a:bodyPr>
          <a:lstStyle/>
          <a:p>
            <a:r>
              <a:rPr lang="pt-PT" sz="2000" b="1" dirty="0">
                <a:solidFill>
                  <a:schemeClr val="tx2"/>
                </a:solidFill>
              </a:rPr>
              <a:t>Mestrado em </a:t>
            </a:r>
            <a:r>
              <a:rPr lang="pt-PT" sz="2000" b="1" smtClean="0">
                <a:solidFill>
                  <a:schemeClr val="tx2"/>
                </a:solidFill>
              </a:rPr>
              <a:t>Administração Pública  </a:t>
            </a:r>
            <a:endParaRPr lang="pt-PT" sz="2000" b="1" dirty="0" smtClean="0">
              <a:solidFill>
                <a:schemeClr val="tx2"/>
              </a:solidFill>
            </a:endParaRPr>
          </a:p>
          <a:p>
            <a:r>
              <a:rPr lang="pt-PT" sz="2000" b="1" dirty="0" smtClean="0">
                <a:solidFill>
                  <a:schemeClr val="tx2"/>
                </a:solidFill>
              </a:rPr>
              <a:t>Susana Paulino </a:t>
            </a:r>
            <a:endParaRPr lang="pt-PT" sz="2000" dirty="0">
              <a:solidFill>
                <a:schemeClr val="tx2"/>
              </a:solidFill>
            </a:endParaRPr>
          </a:p>
        </p:txBody>
      </p:sp>
      <p:sp>
        <p:nvSpPr>
          <p:cNvPr id="8" name="Rectângulo 7"/>
          <p:cNvSpPr/>
          <p:nvPr/>
        </p:nvSpPr>
        <p:spPr>
          <a:xfrm>
            <a:off x="911872" y="2299702"/>
            <a:ext cx="4236191" cy="584775"/>
          </a:xfrm>
          <a:prstGeom prst="rect">
            <a:avLst/>
          </a:prstGeom>
        </p:spPr>
        <p:txBody>
          <a:bodyPr wrap="square">
            <a:spAutoFit/>
          </a:bodyPr>
          <a:lstStyle/>
          <a:p>
            <a:r>
              <a:rPr lang="pt-PT" sz="1600" b="1" smtClean="0">
                <a:solidFill>
                  <a:schemeClr val="tx2"/>
                </a:solidFill>
              </a:rPr>
              <a:t>Aula </a:t>
            </a:r>
            <a:r>
              <a:rPr lang="pt-PT" sz="1600" b="1" smtClean="0">
                <a:solidFill>
                  <a:schemeClr val="tx2"/>
                </a:solidFill>
              </a:rPr>
              <a:t>10 </a:t>
            </a:r>
            <a:r>
              <a:rPr lang="pt-PT" sz="1600" b="1" dirty="0" smtClean="0">
                <a:solidFill>
                  <a:schemeClr val="tx2"/>
                </a:solidFill>
              </a:rPr>
              <a:t>- 06/05/2023</a:t>
            </a:r>
          </a:p>
          <a:p>
            <a:endParaRPr lang="pt-PT" sz="1600" dirty="0">
              <a:solidFill>
                <a:schemeClr val="tx2"/>
              </a:solidFill>
            </a:endParaRPr>
          </a:p>
        </p:txBody>
      </p:sp>
      <p:sp>
        <p:nvSpPr>
          <p:cNvPr id="2" name="Rectângulo 1"/>
          <p:cNvSpPr/>
          <p:nvPr/>
        </p:nvSpPr>
        <p:spPr>
          <a:xfrm>
            <a:off x="945272" y="2679303"/>
            <a:ext cx="6002992" cy="461665"/>
          </a:xfrm>
          <a:prstGeom prst="rect">
            <a:avLst/>
          </a:prstGeom>
        </p:spPr>
        <p:txBody>
          <a:bodyPr wrap="square">
            <a:spAutoFit/>
          </a:bodyPr>
          <a:lstStyle/>
          <a:p>
            <a:r>
              <a:rPr lang="pt-PT" sz="1200" dirty="0" smtClean="0"/>
              <a:t>Concentrações </a:t>
            </a:r>
            <a:r>
              <a:rPr lang="pt-PT" sz="1200" dirty="0"/>
              <a:t>de </a:t>
            </a:r>
            <a:r>
              <a:rPr lang="pt-PT" sz="1200" dirty="0" smtClean="0"/>
              <a:t>empresas</a:t>
            </a:r>
          </a:p>
          <a:p>
            <a:r>
              <a:rPr lang="pt-PT" sz="1200" dirty="0" smtClean="0"/>
              <a:t>Regime e procedimento de verificação</a:t>
            </a:r>
          </a:p>
        </p:txBody>
      </p:sp>
    </p:spTree>
    <p:extLst>
      <p:ext uri="{BB962C8B-B14F-4D97-AF65-F5344CB8AC3E}">
        <p14:creationId xmlns:p14="http://schemas.microsoft.com/office/powerpoint/2010/main" val="594090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Rectângulo 1"/>
          <p:cNvSpPr/>
          <p:nvPr/>
        </p:nvSpPr>
        <p:spPr>
          <a:xfrm>
            <a:off x="683568" y="692696"/>
            <a:ext cx="3238644" cy="400110"/>
          </a:xfrm>
          <a:prstGeom prst="rect">
            <a:avLst/>
          </a:prstGeom>
        </p:spPr>
        <p:txBody>
          <a:bodyPr wrap="none">
            <a:spAutoFit/>
          </a:bodyPr>
          <a:lstStyle/>
          <a:p>
            <a:r>
              <a:rPr lang="pt-PT" sz="2000" b="1" dirty="0" smtClean="0">
                <a:solidFill>
                  <a:schemeClr val="tx2"/>
                </a:solidFill>
              </a:rPr>
              <a:t>Procedimento de notificação</a:t>
            </a:r>
            <a:endParaRPr lang="pt-PT" sz="2000" b="1" dirty="0">
              <a:solidFill>
                <a:schemeClr val="tx2"/>
              </a:solidFill>
            </a:endParaRPr>
          </a:p>
        </p:txBody>
      </p:sp>
      <p:sp>
        <p:nvSpPr>
          <p:cNvPr id="3" name="Rectângulo 2"/>
          <p:cNvSpPr/>
          <p:nvPr/>
        </p:nvSpPr>
        <p:spPr>
          <a:xfrm>
            <a:off x="829339" y="2191504"/>
            <a:ext cx="2495107" cy="369332"/>
          </a:xfrm>
          <a:prstGeom prst="rect">
            <a:avLst/>
          </a:prstGeom>
        </p:spPr>
        <p:txBody>
          <a:bodyPr wrap="none">
            <a:spAutoFit/>
          </a:bodyPr>
          <a:lstStyle/>
          <a:p>
            <a:r>
              <a:rPr lang="pt-PT" b="1" dirty="0"/>
              <a:t>Notificação da operação</a:t>
            </a:r>
            <a:endParaRPr lang="pt-PT" dirty="0"/>
          </a:p>
        </p:txBody>
      </p:sp>
      <p:sp>
        <p:nvSpPr>
          <p:cNvPr id="4" name="Rectângulo 3"/>
          <p:cNvSpPr/>
          <p:nvPr/>
        </p:nvSpPr>
        <p:spPr>
          <a:xfrm>
            <a:off x="3347864" y="2215897"/>
            <a:ext cx="5400600" cy="276999"/>
          </a:xfrm>
          <a:prstGeom prst="rect">
            <a:avLst/>
          </a:prstGeom>
        </p:spPr>
        <p:txBody>
          <a:bodyPr wrap="square">
            <a:spAutoFit/>
          </a:bodyPr>
          <a:lstStyle/>
          <a:p>
            <a:r>
              <a:rPr lang="pt-PT" sz="1200" dirty="0" smtClean="0"/>
              <a:t>Via eletrónica  </a:t>
            </a:r>
            <a:r>
              <a:rPr lang="pt-PT" sz="1200" dirty="0"/>
              <a:t>https://extranet.concorrencia.pt/SNEOC/Login.aspx?IsEnglish=False</a:t>
            </a:r>
          </a:p>
        </p:txBody>
      </p:sp>
      <p:sp>
        <p:nvSpPr>
          <p:cNvPr id="5" name="Rectângulo 4"/>
          <p:cNvSpPr/>
          <p:nvPr/>
        </p:nvSpPr>
        <p:spPr>
          <a:xfrm>
            <a:off x="827584" y="2623552"/>
            <a:ext cx="3478453" cy="369332"/>
          </a:xfrm>
          <a:prstGeom prst="rect">
            <a:avLst/>
          </a:prstGeom>
        </p:spPr>
        <p:txBody>
          <a:bodyPr wrap="none">
            <a:spAutoFit/>
          </a:bodyPr>
          <a:lstStyle/>
          <a:p>
            <a:r>
              <a:rPr lang="pt-PT" b="1" dirty="0"/>
              <a:t>Produção de efeitos da notificação</a:t>
            </a:r>
            <a:endParaRPr lang="pt-PT" dirty="0"/>
          </a:p>
        </p:txBody>
      </p:sp>
      <p:sp>
        <p:nvSpPr>
          <p:cNvPr id="6" name="Rectângulo 5"/>
          <p:cNvSpPr/>
          <p:nvPr/>
        </p:nvSpPr>
        <p:spPr>
          <a:xfrm>
            <a:off x="827584" y="3055600"/>
            <a:ext cx="5976664" cy="369332"/>
          </a:xfrm>
          <a:prstGeom prst="rect">
            <a:avLst/>
          </a:prstGeom>
        </p:spPr>
        <p:txBody>
          <a:bodyPr wrap="square">
            <a:spAutoFit/>
          </a:bodyPr>
          <a:lstStyle/>
          <a:p>
            <a:r>
              <a:rPr lang="pt-PT" b="1" dirty="0"/>
              <a:t>Instrução do </a:t>
            </a:r>
            <a:r>
              <a:rPr lang="pt-PT" b="1" dirty="0" smtClean="0"/>
              <a:t>procedimento – 30 dias úteis</a:t>
            </a:r>
            <a:endParaRPr lang="pt-PT" dirty="0"/>
          </a:p>
        </p:txBody>
      </p:sp>
      <p:sp>
        <p:nvSpPr>
          <p:cNvPr id="7" name="Rectângulo 6"/>
          <p:cNvSpPr/>
          <p:nvPr/>
        </p:nvSpPr>
        <p:spPr>
          <a:xfrm>
            <a:off x="827584" y="3424932"/>
            <a:ext cx="8208912" cy="2308324"/>
          </a:xfrm>
          <a:prstGeom prst="rect">
            <a:avLst/>
          </a:prstGeom>
        </p:spPr>
        <p:txBody>
          <a:bodyPr wrap="square">
            <a:spAutoFit/>
          </a:bodyPr>
          <a:lstStyle/>
          <a:p>
            <a:r>
              <a:rPr lang="pt-PT" b="1" dirty="0" smtClean="0"/>
              <a:t>Decisão </a:t>
            </a:r>
          </a:p>
          <a:p>
            <a:r>
              <a:rPr lang="pt-PT" b="1" dirty="0" smtClean="0"/>
              <a:t>	</a:t>
            </a:r>
            <a:r>
              <a:rPr lang="pt-PT" dirty="0" smtClean="0"/>
              <a:t>Considera </a:t>
            </a:r>
            <a:r>
              <a:rPr lang="pt-PT" dirty="0"/>
              <a:t>que a operação </a:t>
            </a:r>
            <a:r>
              <a:rPr lang="pt-PT" dirty="0" smtClean="0"/>
              <a:t>não se encontra abrangida pelo procedimento de controlo </a:t>
            </a:r>
            <a:r>
              <a:rPr lang="pt-PT" dirty="0"/>
              <a:t>de </a:t>
            </a:r>
            <a:r>
              <a:rPr lang="pt-PT" dirty="0" smtClean="0"/>
              <a:t>concentrações</a:t>
            </a:r>
          </a:p>
          <a:p>
            <a:r>
              <a:rPr lang="pt-PT" dirty="0"/>
              <a:t>	</a:t>
            </a:r>
            <a:r>
              <a:rPr lang="pt-PT" dirty="0" smtClean="0"/>
              <a:t>Não se opõe à concentração por a operação não ser </a:t>
            </a:r>
            <a:r>
              <a:rPr lang="pt-PT" dirty="0" err="1" smtClean="0"/>
              <a:t>suscetível</a:t>
            </a:r>
            <a:r>
              <a:rPr lang="pt-PT" dirty="0" smtClean="0"/>
              <a:t> </a:t>
            </a:r>
            <a:r>
              <a:rPr lang="pt-PT" dirty="0"/>
              <a:t>de criar </a:t>
            </a:r>
            <a:r>
              <a:rPr lang="pt-PT" dirty="0" smtClean="0"/>
              <a:t>entraves </a:t>
            </a:r>
            <a:r>
              <a:rPr lang="pt-PT" dirty="0"/>
              <a:t>significativos à </a:t>
            </a:r>
            <a:r>
              <a:rPr lang="pt-PT" dirty="0" smtClean="0"/>
              <a:t>concorrência </a:t>
            </a:r>
            <a:r>
              <a:rPr lang="pt-PT" dirty="0" err="1" smtClean="0"/>
              <a:t>efetiva</a:t>
            </a:r>
            <a:r>
              <a:rPr lang="pt-PT" dirty="0" smtClean="0"/>
              <a:t> </a:t>
            </a:r>
            <a:r>
              <a:rPr lang="pt-PT" dirty="0"/>
              <a:t>no mercado nacional ou </a:t>
            </a:r>
            <a:r>
              <a:rPr lang="pt-PT" dirty="0" smtClean="0"/>
              <a:t>numa parte substancial deste</a:t>
            </a:r>
          </a:p>
          <a:p>
            <a:r>
              <a:rPr lang="pt-PT" dirty="0"/>
              <a:t>	Dar início a uma investigação aprofundada, </a:t>
            </a:r>
            <a:r>
              <a:rPr lang="pt-PT" dirty="0" smtClean="0"/>
              <a:t>quando considere </a:t>
            </a:r>
            <a:r>
              <a:rPr lang="pt-PT" dirty="0"/>
              <a:t>que a </a:t>
            </a:r>
            <a:r>
              <a:rPr lang="pt-PT" dirty="0" smtClean="0"/>
              <a:t>operação </a:t>
            </a:r>
            <a:r>
              <a:rPr lang="pt-PT" dirty="0"/>
              <a:t>em causa suscita sérias dúvidas</a:t>
            </a:r>
          </a:p>
        </p:txBody>
      </p:sp>
      <p:sp>
        <p:nvSpPr>
          <p:cNvPr id="8" name="Rectângulo 7"/>
          <p:cNvSpPr/>
          <p:nvPr/>
        </p:nvSpPr>
        <p:spPr>
          <a:xfrm>
            <a:off x="796896" y="5807005"/>
            <a:ext cx="7837372" cy="646331"/>
          </a:xfrm>
          <a:prstGeom prst="rect">
            <a:avLst/>
          </a:prstGeom>
        </p:spPr>
        <p:txBody>
          <a:bodyPr wrap="square">
            <a:spAutoFit/>
          </a:bodyPr>
          <a:lstStyle/>
          <a:p>
            <a:r>
              <a:rPr lang="pt-PT" b="1" dirty="0"/>
              <a:t>Articulação com autoridades reguladoras </a:t>
            </a:r>
            <a:r>
              <a:rPr lang="pt-PT" b="1" dirty="0" err="1" smtClean="0"/>
              <a:t>setoriais</a:t>
            </a:r>
            <a:r>
              <a:rPr lang="pt-PT" b="1" dirty="0" smtClean="0"/>
              <a:t> no </a:t>
            </a:r>
            <a:r>
              <a:rPr lang="pt-PT" b="1" dirty="0"/>
              <a:t>âmbito do controlo de concentrações</a:t>
            </a:r>
            <a:endParaRPr lang="pt-PT" dirty="0"/>
          </a:p>
        </p:txBody>
      </p:sp>
      <p:sp>
        <p:nvSpPr>
          <p:cNvPr id="9" name="CaixaDeTexto 8"/>
          <p:cNvSpPr txBox="1"/>
          <p:nvPr/>
        </p:nvSpPr>
        <p:spPr>
          <a:xfrm>
            <a:off x="827584" y="1187460"/>
            <a:ext cx="7848872" cy="800219"/>
          </a:xfrm>
          <a:prstGeom prst="rect">
            <a:avLst/>
          </a:prstGeom>
          <a:noFill/>
        </p:spPr>
        <p:txBody>
          <a:bodyPr wrap="square" rtlCol="0">
            <a:spAutoFit/>
          </a:bodyPr>
          <a:lstStyle/>
          <a:p>
            <a:r>
              <a:rPr lang="pt-PT" b="1" dirty="0"/>
              <a:t>Avaliação </a:t>
            </a:r>
            <a:r>
              <a:rPr lang="pt-PT" b="1" dirty="0" smtClean="0"/>
              <a:t>Prévia – </a:t>
            </a:r>
            <a:r>
              <a:rPr lang="pt-PT" dirty="0" smtClean="0"/>
              <a:t>ver  documento </a:t>
            </a:r>
            <a:r>
              <a:rPr lang="pt-PT" dirty="0"/>
              <a:t>LINHAS DE ORIENTAÇÃO </a:t>
            </a:r>
            <a:r>
              <a:rPr lang="pt-PT" dirty="0" smtClean="0"/>
              <a:t>RELATIVAS ÀAVALIAÇÃO </a:t>
            </a:r>
            <a:r>
              <a:rPr lang="pt-PT" dirty="0"/>
              <a:t>PRÉVIA EM CONTROLO DE CONCENTRAÇÕES </a:t>
            </a:r>
            <a:r>
              <a:rPr lang="pt-PT" dirty="0" smtClean="0"/>
              <a:t>, disponível em </a:t>
            </a:r>
            <a:r>
              <a:rPr lang="pt-PT" sz="1000" b="1" dirty="0"/>
              <a:t>https://www.concorrencia.pt/sites/default/files/2021-06/Linhas%20de%20Orientacao%20Relativas%20a%20Avaliacao%20Previa.pdf</a:t>
            </a:r>
          </a:p>
        </p:txBody>
      </p:sp>
    </p:spTree>
    <p:extLst>
      <p:ext uri="{BB962C8B-B14F-4D97-AF65-F5344CB8AC3E}">
        <p14:creationId xmlns:p14="http://schemas.microsoft.com/office/powerpoint/2010/main" val="241141629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Rectângulo 1"/>
          <p:cNvSpPr/>
          <p:nvPr/>
        </p:nvSpPr>
        <p:spPr>
          <a:xfrm>
            <a:off x="683568" y="692696"/>
            <a:ext cx="3238644" cy="4001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2000" b="1" i="0" u="none" strike="noStrike" kern="1200" cap="none" spc="0" normalizeH="0" baseline="0" noProof="0" dirty="0" smtClean="0">
                <a:ln>
                  <a:noFill/>
                </a:ln>
                <a:solidFill>
                  <a:srgbClr val="1F497D"/>
                </a:solidFill>
                <a:effectLst/>
                <a:uLnTx/>
                <a:uFillTx/>
                <a:latin typeface="Calibri"/>
                <a:ea typeface="+mn-ea"/>
                <a:cs typeface="+mn-cs"/>
              </a:rPr>
              <a:t>Procedimento de notificação</a:t>
            </a:r>
            <a:endParaRPr kumimoji="0" lang="pt-PT" sz="2000" b="1" i="0" u="none" strike="noStrike" kern="1200" cap="none" spc="0" normalizeH="0" baseline="0" noProof="0" dirty="0">
              <a:ln>
                <a:noFill/>
              </a:ln>
              <a:solidFill>
                <a:srgbClr val="1F497D"/>
              </a:solidFill>
              <a:effectLst/>
              <a:uLnTx/>
              <a:uFillTx/>
              <a:latin typeface="Calibri"/>
              <a:ea typeface="+mn-ea"/>
              <a:cs typeface="+mn-cs"/>
            </a:endParaRPr>
          </a:p>
        </p:txBody>
      </p:sp>
      <p:sp>
        <p:nvSpPr>
          <p:cNvPr id="13" name="Retângulo 12"/>
          <p:cNvSpPr/>
          <p:nvPr/>
        </p:nvSpPr>
        <p:spPr>
          <a:xfrm>
            <a:off x="683568" y="1196752"/>
            <a:ext cx="7704856" cy="3416320"/>
          </a:xfrm>
          <a:prstGeom prst="rect">
            <a:avLst/>
          </a:prstGeom>
        </p:spPr>
        <p:txBody>
          <a:bodyPr wrap="square">
            <a:spAutoFit/>
          </a:bodyPr>
          <a:lstStyle/>
          <a:p>
            <a:r>
              <a:rPr lang="pt-PT" dirty="0"/>
              <a:t>Quando a </a:t>
            </a:r>
            <a:r>
              <a:rPr lang="pt-PT" dirty="0" err="1"/>
              <a:t>AdC</a:t>
            </a:r>
            <a:r>
              <a:rPr lang="pt-PT" dirty="0"/>
              <a:t> deteta a realização de uma operação de concentração sujeita a notificação prévia que não tenha sido notificada, ou que seja implementada antes da decisão da Autoridade</a:t>
            </a:r>
            <a:r>
              <a:rPr lang="pt-PT" dirty="0" smtClean="0"/>
              <a:t>, </a:t>
            </a:r>
            <a:r>
              <a:rPr lang="pt-PT" dirty="0"/>
              <a:t>dá início a um procedimento oficioso. </a:t>
            </a:r>
          </a:p>
          <a:p>
            <a:endParaRPr lang="pt-PT" dirty="0" smtClean="0"/>
          </a:p>
          <a:p>
            <a:r>
              <a:rPr lang="pt-PT" dirty="0" smtClean="0"/>
              <a:t>A </a:t>
            </a:r>
            <a:r>
              <a:rPr lang="pt-PT" dirty="0"/>
              <a:t>falta de notificação de uma operação de concentração sujeita a notificação prévia constitui contraordenação punível com coima até 10% do volume de negócios de cada uma das empresas infratoras.</a:t>
            </a:r>
          </a:p>
          <a:p>
            <a:endParaRPr lang="pt-PT" dirty="0" smtClean="0"/>
          </a:p>
          <a:p>
            <a:r>
              <a:rPr lang="pt-PT" dirty="0" smtClean="0"/>
              <a:t>Nos </a:t>
            </a:r>
            <a:r>
              <a:rPr lang="pt-PT" dirty="0"/>
              <a:t>casos em que se justifique, a </a:t>
            </a:r>
            <a:r>
              <a:rPr lang="pt-PT" dirty="0" err="1"/>
              <a:t>AdC</a:t>
            </a:r>
            <a:r>
              <a:rPr lang="pt-PT" dirty="0"/>
              <a:t> pode ainda aplicar uma sanção pecuniária compulsória, num montante que não exceda 5% da média diária do volume de negócios do último ano, por dia de atraso contado a partir da data em que a concentração deveria ter sido notificada. </a:t>
            </a:r>
          </a:p>
        </p:txBody>
      </p:sp>
    </p:spTree>
    <p:extLst>
      <p:ext uri="{BB962C8B-B14F-4D97-AF65-F5344CB8AC3E}">
        <p14:creationId xmlns:p14="http://schemas.microsoft.com/office/powerpoint/2010/main" val="111100151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Rectângulo 1"/>
          <p:cNvSpPr/>
          <p:nvPr/>
        </p:nvSpPr>
        <p:spPr>
          <a:xfrm>
            <a:off x="179512" y="116632"/>
            <a:ext cx="3238644" cy="4001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2000" b="1" i="0" u="none" strike="noStrike" kern="1200" cap="none" spc="0" normalizeH="0" baseline="0" noProof="0" dirty="0" smtClean="0">
                <a:ln>
                  <a:noFill/>
                </a:ln>
                <a:solidFill>
                  <a:srgbClr val="1F497D"/>
                </a:solidFill>
                <a:effectLst/>
                <a:uLnTx/>
                <a:uFillTx/>
                <a:latin typeface="Calibri"/>
                <a:ea typeface="+mn-ea"/>
                <a:cs typeface="+mn-cs"/>
              </a:rPr>
              <a:t>Procedimento de notificação</a:t>
            </a:r>
            <a:endParaRPr kumimoji="0" lang="pt-PT" sz="2000" b="1" i="0" u="none" strike="noStrike" kern="1200" cap="none" spc="0" normalizeH="0" baseline="0" noProof="0" dirty="0">
              <a:ln>
                <a:noFill/>
              </a:ln>
              <a:solidFill>
                <a:srgbClr val="1F497D"/>
              </a:solidFill>
              <a:effectLst/>
              <a:uLnTx/>
              <a:uFillTx/>
              <a:latin typeface="Calibri"/>
              <a:ea typeface="+mn-ea"/>
              <a:cs typeface="+mn-cs"/>
            </a:endParaRPr>
          </a:p>
        </p:txBody>
      </p:sp>
      <p:grpSp>
        <p:nvGrpSpPr>
          <p:cNvPr id="9" name="Grupo 8"/>
          <p:cNvGrpSpPr/>
          <p:nvPr/>
        </p:nvGrpSpPr>
        <p:grpSpPr>
          <a:xfrm>
            <a:off x="827584" y="502306"/>
            <a:ext cx="7488832" cy="5936594"/>
            <a:chOff x="1331640" y="1113394"/>
            <a:chExt cx="5832648" cy="4259822"/>
          </a:xfrm>
        </p:grpSpPr>
        <p:pic>
          <p:nvPicPr>
            <p:cNvPr id="7" name="Imagem 6"/>
            <p:cNvPicPr>
              <a:picLocks noChangeAspect="1"/>
            </p:cNvPicPr>
            <p:nvPr/>
          </p:nvPicPr>
          <p:blipFill rotWithShape="1">
            <a:blip r:embed="rId4"/>
            <a:srcRect l="4501" t="32003" r="4364" b="9990"/>
            <a:stretch/>
          </p:blipFill>
          <p:spPr>
            <a:xfrm>
              <a:off x="1331640" y="1113394"/>
              <a:ext cx="5832648" cy="2088232"/>
            </a:xfrm>
            <a:prstGeom prst="rect">
              <a:avLst/>
            </a:prstGeom>
          </p:spPr>
        </p:pic>
        <p:pic>
          <p:nvPicPr>
            <p:cNvPr id="8" name="Imagem 7"/>
            <p:cNvPicPr>
              <a:picLocks noChangeAspect="1"/>
            </p:cNvPicPr>
            <p:nvPr/>
          </p:nvPicPr>
          <p:blipFill rotWithShape="1">
            <a:blip r:embed="rId5"/>
            <a:srcRect l="9001" t="28004" r="13365" b="7988"/>
            <a:stretch/>
          </p:blipFill>
          <p:spPr>
            <a:xfrm>
              <a:off x="1619672" y="3068960"/>
              <a:ext cx="4968552" cy="2304256"/>
            </a:xfrm>
            <a:prstGeom prst="rect">
              <a:avLst/>
            </a:prstGeom>
          </p:spPr>
        </p:pic>
      </p:grpSp>
    </p:spTree>
    <p:extLst>
      <p:ext uri="{BB962C8B-B14F-4D97-AF65-F5344CB8AC3E}">
        <p14:creationId xmlns:p14="http://schemas.microsoft.com/office/powerpoint/2010/main" val="11107813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CaixaDeTexto 3"/>
          <p:cNvSpPr txBox="1"/>
          <p:nvPr/>
        </p:nvSpPr>
        <p:spPr>
          <a:xfrm>
            <a:off x="611560" y="1098005"/>
            <a:ext cx="7632848" cy="3108543"/>
          </a:xfrm>
          <a:prstGeom prst="rect">
            <a:avLst/>
          </a:prstGeom>
          <a:noFill/>
        </p:spPr>
        <p:txBody>
          <a:bodyPr wrap="square" rtlCol="0">
            <a:spAutoFit/>
          </a:bodyPr>
          <a:lstStyle/>
          <a:p>
            <a:r>
              <a:rPr lang="pt-PT" sz="1400" u="sng" dirty="0"/>
              <a:t>Não oposição </a:t>
            </a:r>
            <a:endParaRPr lang="pt-PT" sz="1400" u="sng" dirty="0" smtClean="0"/>
          </a:p>
          <a:p>
            <a:endParaRPr lang="pt-PT" sz="1400" dirty="0" smtClean="0"/>
          </a:p>
          <a:p>
            <a:r>
              <a:rPr lang="pt-PT" sz="1400" dirty="0" smtClean="0"/>
              <a:t>Número </a:t>
            </a:r>
            <a:r>
              <a:rPr lang="pt-PT" sz="1400" dirty="0"/>
              <a:t>do processo: </a:t>
            </a:r>
            <a:r>
              <a:rPr lang="pt-PT" sz="1400" dirty="0" smtClean="0"/>
              <a:t>23</a:t>
            </a:r>
          </a:p>
          <a:p>
            <a:r>
              <a:rPr lang="pt-PT" sz="1400" dirty="0" smtClean="0"/>
              <a:t>Nome </a:t>
            </a:r>
            <a:r>
              <a:rPr lang="pt-PT" sz="1400" dirty="0"/>
              <a:t>do processo: Abanca / Atividade de "Clientes Particulares e Comerciais" da Sucursal Portuguesa do </a:t>
            </a:r>
            <a:r>
              <a:rPr lang="pt-PT" sz="1400" dirty="0" err="1"/>
              <a:t>Deutsche</a:t>
            </a:r>
            <a:r>
              <a:rPr lang="pt-PT" sz="1400" dirty="0"/>
              <a:t> </a:t>
            </a:r>
            <a:r>
              <a:rPr lang="pt-PT" sz="1400" dirty="0" err="1"/>
              <a:t>Bank</a:t>
            </a:r>
            <a:r>
              <a:rPr lang="pt-PT" sz="1400" dirty="0"/>
              <a:t> </a:t>
            </a:r>
            <a:r>
              <a:rPr lang="pt-PT" sz="1400" dirty="0" smtClean="0"/>
              <a:t>AG</a:t>
            </a:r>
          </a:p>
          <a:p>
            <a:r>
              <a:rPr lang="pt-PT" sz="1400" dirty="0" smtClean="0"/>
              <a:t>Data </a:t>
            </a:r>
            <a:r>
              <a:rPr lang="pt-PT" sz="1400" dirty="0"/>
              <a:t>de notificação: </a:t>
            </a:r>
            <a:r>
              <a:rPr lang="pt-PT" sz="1400" dirty="0" smtClean="0"/>
              <a:t>2018-05-16</a:t>
            </a:r>
          </a:p>
          <a:p>
            <a:r>
              <a:rPr lang="pt-PT" sz="1400" dirty="0" smtClean="0"/>
              <a:t>Data </a:t>
            </a:r>
            <a:r>
              <a:rPr lang="pt-PT" sz="1400" dirty="0"/>
              <a:t>de produção de efeitos: 2018-05-16Data de decisão: </a:t>
            </a:r>
            <a:r>
              <a:rPr lang="pt-PT" sz="1400" dirty="0" smtClean="0"/>
              <a:t>2018-06-21</a:t>
            </a:r>
          </a:p>
          <a:p>
            <a:r>
              <a:rPr lang="pt-PT" sz="1400" dirty="0" smtClean="0"/>
              <a:t>Descrição </a:t>
            </a:r>
            <a:r>
              <a:rPr lang="pt-PT" sz="1400" dirty="0"/>
              <a:t>do processo: A operação de concentração em causa consiste na aquisição, pelo Abanca </a:t>
            </a:r>
            <a:r>
              <a:rPr lang="pt-PT" sz="1400" dirty="0" err="1"/>
              <a:t>Corporación</a:t>
            </a:r>
            <a:r>
              <a:rPr lang="pt-PT" sz="1400" dirty="0"/>
              <a:t> Bancaria, S.A. ("Abanca"), do controlo exclusivo sobre os </a:t>
            </a:r>
            <a:r>
              <a:rPr lang="pt-PT" sz="1400" dirty="0" err="1"/>
              <a:t>ativos</a:t>
            </a:r>
            <a:r>
              <a:rPr lang="pt-PT" sz="1400" dirty="0"/>
              <a:t> que compreendem a </a:t>
            </a:r>
            <a:r>
              <a:rPr lang="pt-PT" sz="1400" dirty="0" err="1"/>
              <a:t>Atividade</a:t>
            </a:r>
            <a:r>
              <a:rPr lang="pt-PT" sz="1400" dirty="0"/>
              <a:t> de "Clientes Particulares e Comerciais" da Sucursal Portuguesa do </a:t>
            </a:r>
            <a:r>
              <a:rPr lang="pt-PT" sz="1400" dirty="0" err="1"/>
              <a:t>Deutsche</a:t>
            </a:r>
            <a:r>
              <a:rPr lang="pt-PT" sz="1400" dirty="0"/>
              <a:t> </a:t>
            </a:r>
            <a:r>
              <a:rPr lang="pt-PT" sz="1400" dirty="0" err="1"/>
              <a:t>Bank</a:t>
            </a:r>
            <a:r>
              <a:rPr lang="pt-PT" sz="1400" dirty="0"/>
              <a:t> AG ("</a:t>
            </a:r>
            <a:r>
              <a:rPr lang="pt-PT" sz="1400" dirty="0" err="1"/>
              <a:t>Ativos</a:t>
            </a:r>
            <a:r>
              <a:rPr lang="pt-PT" sz="1400" dirty="0"/>
              <a:t> Adquiridos</a:t>
            </a:r>
            <a:r>
              <a:rPr lang="pt-PT" sz="1400" dirty="0" smtClean="0"/>
              <a:t>").</a:t>
            </a:r>
          </a:p>
          <a:p>
            <a:r>
              <a:rPr lang="pt-PT" sz="1400" i="1" u="sng" dirty="0">
                <a:hlinkClick r:id="rId4"/>
              </a:rPr>
              <a:t>http://</a:t>
            </a:r>
            <a:r>
              <a:rPr lang="pt-PT" sz="1400" i="1" u="sng" dirty="0" smtClean="0">
                <a:hlinkClick r:id="rId4"/>
              </a:rPr>
              <a:t>www.concorrencia.pt/vPT/Controlo_de_concentracoes/Decisoes/Paginas/pesquisa.aspx?pNumb=23&amp;yearNot=2018&amp;pag=3&amp;doc=True&amp;est=2</a:t>
            </a:r>
            <a:endParaRPr lang="pt-PT" sz="1400" i="1" u="sng" dirty="0" smtClean="0"/>
          </a:p>
          <a:p>
            <a:endParaRPr lang="pt-PT" sz="1400" u="sng" dirty="0"/>
          </a:p>
        </p:txBody>
      </p:sp>
      <p:sp>
        <p:nvSpPr>
          <p:cNvPr id="5" name="Rectângulo 4"/>
          <p:cNvSpPr/>
          <p:nvPr/>
        </p:nvSpPr>
        <p:spPr>
          <a:xfrm>
            <a:off x="683568" y="692696"/>
            <a:ext cx="3304366" cy="400110"/>
          </a:xfrm>
          <a:prstGeom prst="rect">
            <a:avLst/>
          </a:prstGeom>
        </p:spPr>
        <p:txBody>
          <a:bodyPr wrap="none">
            <a:spAutoFit/>
          </a:bodyPr>
          <a:lstStyle/>
          <a:p>
            <a:r>
              <a:rPr lang="pt-PT" sz="2000" b="1" dirty="0" smtClean="0">
                <a:solidFill>
                  <a:schemeClr val="tx2"/>
                </a:solidFill>
              </a:rPr>
              <a:t>Exemplos de decisões da </a:t>
            </a:r>
            <a:r>
              <a:rPr lang="pt-PT" sz="2000" b="1" dirty="0" err="1" smtClean="0">
                <a:solidFill>
                  <a:schemeClr val="tx2"/>
                </a:solidFill>
              </a:rPr>
              <a:t>AdC</a:t>
            </a:r>
            <a:endParaRPr lang="pt-PT" sz="2000" b="1" dirty="0">
              <a:solidFill>
                <a:schemeClr val="tx2"/>
              </a:solidFill>
            </a:endParaRPr>
          </a:p>
        </p:txBody>
      </p:sp>
      <p:sp>
        <p:nvSpPr>
          <p:cNvPr id="8" name="Rectângulo 7"/>
          <p:cNvSpPr/>
          <p:nvPr/>
        </p:nvSpPr>
        <p:spPr>
          <a:xfrm>
            <a:off x="605726" y="4149080"/>
            <a:ext cx="7704856" cy="2246769"/>
          </a:xfrm>
          <a:prstGeom prst="rect">
            <a:avLst/>
          </a:prstGeom>
        </p:spPr>
        <p:txBody>
          <a:bodyPr wrap="square">
            <a:spAutoFit/>
          </a:bodyPr>
          <a:lstStyle/>
          <a:p>
            <a:r>
              <a:rPr lang="pt-PT" sz="1400" dirty="0"/>
              <a:t>Número do processo: 50</a:t>
            </a:r>
          </a:p>
          <a:p>
            <a:r>
              <a:rPr lang="pt-PT" sz="1400" dirty="0"/>
              <a:t>Nome do processo: CDC / La Poste</a:t>
            </a:r>
          </a:p>
          <a:p>
            <a:r>
              <a:rPr lang="pt-PT" sz="1400" dirty="0"/>
              <a:t>Data de notificação: 2019-10-14</a:t>
            </a:r>
          </a:p>
          <a:p>
            <a:r>
              <a:rPr lang="pt-PT" sz="1400" dirty="0"/>
              <a:t>Data de produção de efeitos: 2019-10-14</a:t>
            </a:r>
          </a:p>
          <a:p>
            <a:r>
              <a:rPr lang="pt-PT" sz="1400" dirty="0"/>
              <a:t>Data de decisão: 2019-11-12</a:t>
            </a:r>
          </a:p>
          <a:p>
            <a:r>
              <a:rPr lang="pt-PT" sz="1400" dirty="0"/>
              <a:t>Descrição do processo: A operação de concentração em causa consiste na aquisição pela </a:t>
            </a:r>
            <a:r>
              <a:rPr lang="pt-PT" sz="1400" dirty="0" err="1"/>
              <a:t>Caisse</a:t>
            </a:r>
            <a:r>
              <a:rPr lang="pt-PT" sz="1400" dirty="0"/>
              <a:t> </a:t>
            </a:r>
            <a:r>
              <a:rPr lang="pt-PT" sz="1400" dirty="0" err="1"/>
              <a:t>des</a:t>
            </a:r>
            <a:r>
              <a:rPr lang="pt-PT" sz="1400" dirty="0"/>
              <a:t> </a:t>
            </a:r>
            <a:r>
              <a:rPr lang="pt-PT" sz="1400" dirty="0" err="1"/>
              <a:t>Dépôts</a:t>
            </a:r>
            <a:r>
              <a:rPr lang="pt-PT" sz="1400" dirty="0"/>
              <a:t> </a:t>
            </a:r>
            <a:r>
              <a:rPr lang="pt-PT" sz="1400" dirty="0" err="1"/>
              <a:t>et</a:t>
            </a:r>
            <a:r>
              <a:rPr lang="pt-PT" sz="1400" dirty="0"/>
              <a:t> </a:t>
            </a:r>
            <a:r>
              <a:rPr lang="pt-PT" sz="1400" dirty="0" err="1"/>
              <a:t>Consignations</a:t>
            </a:r>
            <a:r>
              <a:rPr lang="pt-PT" sz="1400" dirty="0"/>
              <a:t> ("CDC") do controlo exclusivo direto da La Poste, S.A. ("La Poste") e, posteriormente, do controlo exclusivo indireto da CNP </a:t>
            </a:r>
            <a:r>
              <a:rPr lang="pt-PT" sz="1400" dirty="0" err="1"/>
              <a:t>Assurances</a:t>
            </a:r>
            <a:r>
              <a:rPr lang="pt-PT" sz="1400" dirty="0"/>
              <a:t> ("CNP</a:t>
            </a:r>
            <a:r>
              <a:rPr lang="pt-PT" sz="1400" dirty="0" smtClean="0"/>
              <a:t>").</a:t>
            </a:r>
          </a:p>
          <a:p>
            <a:r>
              <a:rPr lang="en-GB" sz="1400" i="1" dirty="0">
                <a:hlinkClick r:id="rId5"/>
              </a:rPr>
              <a:t>http://www.concorrencia.pt/vPT/Controlo_de_concentracoes/Decisoes/Paginas/pesquisa.aspx?pNumb=50&amp;yearNot=2019&amp;pag=1&amp;doc=True&amp;est=2</a:t>
            </a:r>
            <a:endParaRPr lang="en-GB" sz="1400" i="1" dirty="0"/>
          </a:p>
        </p:txBody>
      </p:sp>
    </p:spTree>
    <p:extLst>
      <p:ext uri="{BB962C8B-B14F-4D97-AF65-F5344CB8AC3E}">
        <p14:creationId xmlns:p14="http://schemas.microsoft.com/office/powerpoint/2010/main" val="241141629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Rectângulo 4"/>
          <p:cNvSpPr/>
          <p:nvPr/>
        </p:nvSpPr>
        <p:spPr>
          <a:xfrm>
            <a:off x="683568" y="692696"/>
            <a:ext cx="3304366" cy="400110"/>
          </a:xfrm>
          <a:prstGeom prst="rect">
            <a:avLst/>
          </a:prstGeom>
        </p:spPr>
        <p:txBody>
          <a:bodyPr wrap="none">
            <a:spAutoFit/>
          </a:bodyPr>
          <a:lstStyle/>
          <a:p>
            <a:r>
              <a:rPr lang="pt-PT" sz="2000" b="1" dirty="0">
                <a:solidFill>
                  <a:schemeClr val="tx2"/>
                </a:solidFill>
              </a:rPr>
              <a:t>Exemplos de decisões da </a:t>
            </a:r>
            <a:r>
              <a:rPr lang="pt-PT" sz="2000" b="1" dirty="0" err="1">
                <a:solidFill>
                  <a:schemeClr val="tx2"/>
                </a:solidFill>
              </a:rPr>
              <a:t>AdC</a:t>
            </a:r>
            <a:endParaRPr lang="pt-PT" sz="2000" b="1" dirty="0">
              <a:solidFill>
                <a:schemeClr val="tx2"/>
              </a:solidFill>
            </a:endParaRPr>
          </a:p>
        </p:txBody>
      </p:sp>
      <p:sp>
        <p:nvSpPr>
          <p:cNvPr id="4" name="Rectângulo 3"/>
          <p:cNvSpPr/>
          <p:nvPr/>
        </p:nvSpPr>
        <p:spPr>
          <a:xfrm>
            <a:off x="395536" y="1082294"/>
            <a:ext cx="8424936" cy="2893100"/>
          </a:xfrm>
          <a:prstGeom prst="rect">
            <a:avLst/>
          </a:prstGeom>
        </p:spPr>
        <p:txBody>
          <a:bodyPr wrap="square">
            <a:spAutoFit/>
          </a:bodyPr>
          <a:lstStyle/>
          <a:p>
            <a:r>
              <a:rPr lang="pt-PT" sz="1400" dirty="0"/>
              <a:t>EXTINÇÃO DO PROCEDIMENTO DA AUTORIDADE DA </a:t>
            </a:r>
            <a:r>
              <a:rPr lang="pt-PT" sz="1400" dirty="0" smtClean="0"/>
              <a:t>CONCORRÊNCIA</a:t>
            </a:r>
          </a:p>
          <a:p>
            <a:r>
              <a:rPr lang="pt-PT" sz="1400" dirty="0"/>
              <a:t>Número do processo: 35</a:t>
            </a:r>
          </a:p>
          <a:p>
            <a:r>
              <a:rPr lang="pt-PT" sz="1400" dirty="0"/>
              <a:t>Nome do processo: </a:t>
            </a:r>
            <a:r>
              <a:rPr lang="pt-PT" sz="1400" dirty="0" err="1"/>
              <a:t>Altice</a:t>
            </a:r>
            <a:r>
              <a:rPr lang="pt-PT" sz="1400" dirty="0"/>
              <a:t> / Media Capital</a:t>
            </a:r>
          </a:p>
          <a:p>
            <a:r>
              <a:rPr lang="pt-PT" sz="1400" dirty="0"/>
              <a:t>Data de notificação: 2017-08-11</a:t>
            </a:r>
          </a:p>
          <a:p>
            <a:r>
              <a:rPr lang="pt-PT" sz="1400" dirty="0"/>
              <a:t>Data de produção de efeitos: 2017-08-11</a:t>
            </a:r>
          </a:p>
          <a:p>
            <a:r>
              <a:rPr lang="pt-PT" sz="1400" dirty="0"/>
              <a:t>Data de decisão: 2018-06-19</a:t>
            </a:r>
          </a:p>
          <a:p>
            <a:r>
              <a:rPr lang="pt-PT" sz="1400" dirty="0"/>
              <a:t>Descrição do processo: A operação de concentração em causa consiste na aquisição, pela MEO - Serviços de Telecomunicações e Multimédia, S.A. ("</a:t>
            </a:r>
            <a:r>
              <a:rPr lang="pt-PT" sz="1400" dirty="0" err="1"/>
              <a:t>Meo</a:t>
            </a:r>
            <a:r>
              <a:rPr lang="pt-PT" sz="1400" dirty="0"/>
              <a:t>") do controlo exclusivo do Grupo Media Capital, SGPS, S.A., ("GMC") mediante a aquisição da totalidade do capital social da </a:t>
            </a:r>
            <a:r>
              <a:rPr lang="pt-PT" sz="1400" dirty="0" err="1"/>
              <a:t>Vertix</a:t>
            </a:r>
            <a:r>
              <a:rPr lang="pt-PT" sz="1400" dirty="0"/>
              <a:t>, SGPS, S.A., sociedade que detém ações representativas de 94,69% do capital social do GMC, e do lançamento de uma Operação Pública de Aquisição abrangendo as ações representativas dos restantes 5,31% do capital social do GMC</a:t>
            </a:r>
            <a:r>
              <a:rPr lang="pt-PT" sz="1400" dirty="0" smtClean="0"/>
              <a:t>.</a:t>
            </a:r>
          </a:p>
          <a:p>
            <a:r>
              <a:rPr lang="en-GB" sz="1400" i="1" dirty="0">
                <a:hlinkClick r:id="rId4"/>
              </a:rPr>
              <a:t>http://www.concorrencia.pt/vPT/Controlo_de_concentracoes/Decisoes/Paginas/pesquisa.aspx?pNumb=35&amp;yearNot=2017&amp;pag=6&amp;doc=True&amp;est=2</a:t>
            </a:r>
            <a:endParaRPr lang="pt-PT" sz="1400" i="1" dirty="0"/>
          </a:p>
        </p:txBody>
      </p:sp>
      <p:sp>
        <p:nvSpPr>
          <p:cNvPr id="2" name="Rectângulo 1"/>
          <p:cNvSpPr/>
          <p:nvPr/>
        </p:nvSpPr>
        <p:spPr>
          <a:xfrm>
            <a:off x="395536" y="3861048"/>
            <a:ext cx="8254776" cy="2462213"/>
          </a:xfrm>
          <a:prstGeom prst="rect">
            <a:avLst/>
          </a:prstGeom>
        </p:spPr>
        <p:txBody>
          <a:bodyPr wrap="square">
            <a:spAutoFit/>
          </a:bodyPr>
          <a:lstStyle/>
          <a:p>
            <a:r>
              <a:rPr lang="pt-PT" sz="1400" dirty="0"/>
              <a:t>Número do processo: 36</a:t>
            </a:r>
          </a:p>
          <a:p>
            <a:r>
              <a:rPr lang="pt-PT" sz="1400" dirty="0"/>
              <a:t>Nome do processo: I-JET </a:t>
            </a:r>
            <a:r>
              <a:rPr lang="pt-PT" sz="1400" dirty="0" err="1"/>
              <a:t>Aviation</a:t>
            </a:r>
            <a:r>
              <a:rPr lang="pt-PT" sz="1400" dirty="0"/>
              <a:t> / </a:t>
            </a:r>
            <a:r>
              <a:rPr lang="pt-PT" sz="1400" dirty="0" err="1"/>
              <a:t>Euroatlantic</a:t>
            </a:r>
            <a:r>
              <a:rPr lang="pt-PT" sz="1400" dirty="0"/>
              <a:t> </a:t>
            </a:r>
            <a:r>
              <a:rPr lang="pt-PT" sz="1400" dirty="0" err="1"/>
              <a:t>Airways</a:t>
            </a:r>
            <a:endParaRPr lang="pt-PT" sz="1400" dirty="0"/>
          </a:p>
          <a:p>
            <a:r>
              <a:rPr lang="pt-PT" sz="1400" dirty="0"/>
              <a:t>Data de notificação: 2019-07-05</a:t>
            </a:r>
          </a:p>
          <a:p>
            <a:r>
              <a:rPr lang="pt-PT" sz="1400" dirty="0"/>
              <a:t>Data de produção de efeitos: 2019-07-22</a:t>
            </a:r>
          </a:p>
          <a:p>
            <a:r>
              <a:rPr lang="pt-PT" sz="1400" dirty="0"/>
              <a:t>Data de decisão: 2019-08-12</a:t>
            </a:r>
          </a:p>
          <a:p>
            <a:r>
              <a:rPr lang="pt-PT" sz="1400" dirty="0"/>
              <a:t>Descrição do processo: A operação de concentração em causa consiste na aquisição do controlo exclusivo da EUROATLANTIC AIRWAYS - Transportes Aéreos S.A. ("</a:t>
            </a:r>
            <a:r>
              <a:rPr lang="pt-PT" sz="1400" dirty="0" err="1"/>
              <a:t>Euroatlantic</a:t>
            </a:r>
            <a:r>
              <a:rPr lang="pt-PT" sz="1400" dirty="0"/>
              <a:t> </a:t>
            </a:r>
            <a:r>
              <a:rPr lang="pt-PT" sz="1400" dirty="0" err="1"/>
              <a:t>Airways</a:t>
            </a:r>
            <a:r>
              <a:rPr lang="pt-PT" sz="1400" dirty="0"/>
              <a:t>") pela I-JET AVIATION PT, Sociedade Gestora de Participações Sociais, Unipessoal LDA. ("I-JET </a:t>
            </a:r>
            <a:r>
              <a:rPr lang="pt-PT" sz="1400" dirty="0" err="1"/>
              <a:t>Aviation</a:t>
            </a:r>
            <a:r>
              <a:rPr lang="pt-PT" sz="1400" dirty="0"/>
              <a:t>"), através da aquisição de ações representativas de 95% do capital social daquela primeira</a:t>
            </a:r>
            <a:r>
              <a:rPr lang="pt-PT" sz="1400" dirty="0" smtClean="0"/>
              <a:t>.</a:t>
            </a:r>
          </a:p>
          <a:p>
            <a:r>
              <a:rPr lang="en-GB" sz="1400" i="1" dirty="0">
                <a:hlinkClick r:id="rId5"/>
              </a:rPr>
              <a:t>http://www.concorrencia.pt/vPT/Controlo_de_concentracoes/Decisoes/Paginas/pesquisa.aspx?pNumb=36&amp;yearNot=2019&amp;pag=2&amp;doc=True&amp;est=2</a:t>
            </a:r>
            <a:endParaRPr lang="en-GB" sz="1400" i="1" dirty="0"/>
          </a:p>
        </p:txBody>
      </p:sp>
    </p:spTree>
    <p:extLst>
      <p:ext uri="{BB962C8B-B14F-4D97-AF65-F5344CB8AC3E}">
        <p14:creationId xmlns:p14="http://schemas.microsoft.com/office/powerpoint/2010/main" val="286619454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Rectângulo 4"/>
          <p:cNvSpPr/>
          <p:nvPr/>
        </p:nvSpPr>
        <p:spPr>
          <a:xfrm>
            <a:off x="683568" y="692696"/>
            <a:ext cx="3052887" cy="400110"/>
          </a:xfrm>
          <a:prstGeom prst="rect">
            <a:avLst/>
          </a:prstGeom>
        </p:spPr>
        <p:txBody>
          <a:bodyPr wrap="none">
            <a:spAutoFit/>
          </a:bodyPr>
          <a:lstStyle/>
          <a:p>
            <a:r>
              <a:rPr lang="pt-PT" sz="2000" b="1" dirty="0" smtClean="0">
                <a:solidFill>
                  <a:srgbClr val="1F497D"/>
                </a:solidFill>
              </a:rPr>
              <a:t>Trabalho de grupo em sala </a:t>
            </a:r>
            <a:endParaRPr lang="pt-PT" sz="2000" b="1" dirty="0">
              <a:solidFill>
                <a:srgbClr val="1F497D"/>
              </a:solidFill>
            </a:endParaRPr>
          </a:p>
        </p:txBody>
      </p:sp>
      <p:sp>
        <p:nvSpPr>
          <p:cNvPr id="6" name="Rectângulo 5"/>
          <p:cNvSpPr/>
          <p:nvPr/>
        </p:nvSpPr>
        <p:spPr>
          <a:xfrm>
            <a:off x="683568" y="1556792"/>
            <a:ext cx="7920880" cy="2585323"/>
          </a:xfrm>
          <a:prstGeom prst="rect">
            <a:avLst/>
          </a:prstGeom>
        </p:spPr>
        <p:txBody>
          <a:bodyPr wrap="square">
            <a:spAutoFit/>
          </a:bodyPr>
          <a:lstStyle/>
          <a:p>
            <a:r>
              <a:rPr lang="pt-PT" dirty="0" smtClean="0">
                <a:solidFill>
                  <a:prstClr val="black"/>
                </a:solidFill>
              </a:rPr>
              <a:t>Ler os exemplos indicados e para cada um deles identificar</a:t>
            </a:r>
          </a:p>
          <a:p>
            <a:endParaRPr lang="pt-PT" dirty="0">
              <a:solidFill>
                <a:prstClr val="black"/>
              </a:solidFill>
            </a:endParaRPr>
          </a:p>
          <a:p>
            <a:r>
              <a:rPr lang="pt-PT" dirty="0">
                <a:solidFill>
                  <a:prstClr val="black"/>
                </a:solidFill>
              </a:rPr>
              <a:t>https://extranet.concorrencia.pt/PesquisAdC/SearchNew.aspx?IsEnglish=False</a:t>
            </a:r>
          </a:p>
          <a:p>
            <a:endParaRPr lang="pt-PT" dirty="0" smtClean="0">
              <a:solidFill>
                <a:prstClr val="black"/>
              </a:solidFill>
            </a:endParaRPr>
          </a:p>
          <a:p>
            <a:endParaRPr lang="pt-PT" dirty="0">
              <a:solidFill>
                <a:prstClr val="black"/>
              </a:solidFill>
            </a:endParaRPr>
          </a:p>
          <a:p>
            <a:pPr marL="285750" indent="-285750">
              <a:buFont typeface="Arial" pitchFamily="34" charset="0"/>
              <a:buChar char="•"/>
            </a:pPr>
            <a:r>
              <a:rPr lang="pt-PT" dirty="0" smtClean="0">
                <a:solidFill>
                  <a:prstClr val="black"/>
                </a:solidFill>
              </a:rPr>
              <a:t>A notificação prévia </a:t>
            </a:r>
          </a:p>
          <a:p>
            <a:pPr marL="285750" indent="-285750">
              <a:buFont typeface="Arial" pitchFamily="34" charset="0"/>
              <a:buChar char="•"/>
            </a:pPr>
            <a:r>
              <a:rPr lang="pt-PT" dirty="0" smtClean="0">
                <a:solidFill>
                  <a:prstClr val="black"/>
                </a:solidFill>
              </a:rPr>
              <a:t>Descrição da operação</a:t>
            </a:r>
          </a:p>
          <a:p>
            <a:pPr marL="285750" indent="-285750">
              <a:buFont typeface="Arial" pitchFamily="34" charset="0"/>
              <a:buChar char="•"/>
            </a:pPr>
            <a:r>
              <a:rPr lang="pt-PT" dirty="0" smtClean="0">
                <a:solidFill>
                  <a:prstClr val="black"/>
                </a:solidFill>
              </a:rPr>
              <a:t>Quadro legal mencionado</a:t>
            </a:r>
          </a:p>
          <a:p>
            <a:pPr marL="285750" indent="-285750">
              <a:buFont typeface="Arial" pitchFamily="34" charset="0"/>
              <a:buChar char="•"/>
            </a:pPr>
            <a:r>
              <a:rPr lang="pt-PT" dirty="0" smtClean="0">
                <a:solidFill>
                  <a:prstClr val="black"/>
                </a:solidFill>
              </a:rPr>
              <a:t>Decisão da </a:t>
            </a:r>
            <a:r>
              <a:rPr lang="pt-PT" dirty="0" err="1" smtClean="0">
                <a:solidFill>
                  <a:prstClr val="black"/>
                </a:solidFill>
              </a:rPr>
              <a:t>AdC</a:t>
            </a:r>
            <a:endParaRPr lang="pt-PT" dirty="0" smtClean="0">
              <a:solidFill>
                <a:prstClr val="black"/>
              </a:solidFill>
            </a:endParaRPr>
          </a:p>
        </p:txBody>
      </p:sp>
    </p:spTree>
    <p:extLst>
      <p:ext uri="{BB962C8B-B14F-4D97-AF65-F5344CB8AC3E}">
        <p14:creationId xmlns:p14="http://schemas.microsoft.com/office/powerpoint/2010/main" val="59513660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ângulo 3"/>
          <p:cNvSpPr/>
          <p:nvPr/>
        </p:nvSpPr>
        <p:spPr>
          <a:xfrm>
            <a:off x="683568" y="692696"/>
            <a:ext cx="3049296" cy="400110"/>
          </a:xfrm>
          <a:prstGeom prst="rect">
            <a:avLst/>
          </a:prstGeom>
        </p:spPr>
        <p:txBody>
          <a:bodyPr wrap="none">
            <a:spAutoFit/>
          </a:bodyPr>
          <a:lstStyle/>
          <a:p>
            <a:r>
              <a:rPr lang="pt-PT" sz="2000" b="1" dirty="0" smtClean="0">
                <a:solidFill>
                  <a:srgbClr val="1F497D"/>
                </a:solidFill>
              </a:rPr>
              <a:t>Regime das concentrações </a:t>
            </a:r>
            <a:endParaRPr lang="pt-PT" sz="2000" b="1" dirty="0">
              <a:solidFill>
                <a:srgbClr val="1F497D"/>
              </a:solidFill>
            </a:endParaRPr>
          </a:p>
        </p:txBody>
      </p:sp>
      <p:sp>
        <p:nvSpPr>
          <p:cNvPr id="2" name="Rectângulo 1"/>
          <p:cNvSpPr/>
          <p:nvPr/>
        </p:nvSpPr>
        <p:spPr>
          <a:xfrm>
            <a:off x="539552" y="1159584"/>
            <a:ext cx="7992888" cy="705258"/>
          </a:xfrm>
          <a:prstGeom prst="rect">
            <a:avLst/>
          </a:prstGeom>
        </p:spPr>
        <p:txBody>
          <a:bodyPr wrap="square">
            <a:spAutoFit/>
          </a:bodyPr>
          <a:lstStyle/>
          <a:p>
            <a:pPr>
              <a:lnSpc>
                <a:spcPct val="150000"/>
              </a:lnSpc>
            </a:pPr>
            <a:r>
              <a:rPr lang="pt-PT" sz="1400" dirty="0">
                <a:solidFill>
                  <a:prstClr val="black"/>
                </a:solidFill>
              </a:rPr>
              <a:t>O regime comunitário de controlo de concentrações, instaurado pelo Regulamento (CE) n.º 4064/89, é geralmente apontado como um dos maiores sucessos da política comunitária da concorrência.</a:t>
            </a:r>
          </a:p>
        </p:txBody>
      </p:sp>
      <p:sp>
        <p:nvSpPr>
          <p:cNvPr id="5" name="Rectângulo 4"/>
          <p:cNvSpPr/>
          <p:nvPr/>
        </p:nvSpPr>
        <p:spPr>
          <a:xfrm>
            <a:off x="549320" y="1988840"/>
            <a:ext cx="7906568" cy="954107"/>
          </a:xfrm>
          <a:prstGeom prst="rect">
            <a:avLst/>
          </a:prstGeom>
        </p:spPr>
        <p:txBody>
          <a:bodyPr wrap="square">
            <a:spAutoFit/>
          </a:bodyPr>
          <a:lstStyle/>
          <a:p>
            <a:pPr>
              <a:lnSpc>
                <a:spcPct val="150000"/>
              </a:lnSpc>
            </a:pPr>
            <a:r>
              <a:rPr lang="pt-PT" sz="1400" u="sng" dirty="0">
                <a:solidFill>
                  <a:prstClr val="black"/>
                </a:solidFill>
              </a:rPr>
              <a:t>Concentração de empresas - a integração de duas unidades económicas autónomas numa só entidade independentemente da forma como essa integração é prosseguida.</a:t>
            </a:r>
          </a:p>
          <a:p>
            <a:endParaRPr lang="pt-PT" sz="1400" dirty="0">
              <a:solidFill>
                <a:prstClr val="black"/>
              </a:solidFill>
            </a:endParaRPr>
          </a:p>
        </p:txBody>
      </p:sp>
      <p:sp>
        <p:nvSpPr>
          <p:cNvPr id="6" name="Rectângulo 5"/>
          <p:cNvSpPr/>
          <p:nvPr/>
        </p:nvSpPr>
        <p:spPr>
          <a:xfrm>
            <a:off x="539552" y="3124706"/>
            <a:ext cx="7920879" cy="1600438"/>
          </a:xfrm>
          <a:prstGeom prst="rect">
            <a:avLst/>
          </a:prstGeom>
        </p:spPr>
        <p:txBody>
          <a:bodyPr wrap="square">
            <a:spAutoFit/>
          </a:bodyPr>
          <a:lstStyle/>
          <a:p>
            <a:r>
              <a:rPr lang="pt-PT" sz="1400" dirty="0">
                <a:solidFill>
                  <a:prstClr val="black"/>
                </a:solidFill>
              </a:rPr>
              <a:t>Tratado de Paris - uma extensa regulamentação das operações de concentrações</a:t>
            </a:r>
          </a:p>
          <a:p>
            <a:r>
              <a:rPr lang="pt-PT" sz="1400" dirty="0" smtClean="0">
                <a:solidFill>
                  <a:prstClr val="black"/>
                </a:solidFill>
              </a:rPr>
              <a:t>Norma </a:t>
            </a:r>
            <a:r>
              <a:rPr lang="pt-PT" sz="1400" dirty="0">
                <a:solidFill>
                  <a:prstClr val="black"/>
                </a:solidFill>
              </a:rPr>
              <a:t>sobre acordos, práticas concertadas e associações de </a:t>
            </a:r>
            <a:r>
              <a:rPr lang="pt-PT" sz="1400" dirty="0" smtClean="0">
                <a:solidFill>
                  <a:prstClr val="black"/>
                </a:solidFill>
              </a:rPr>
              <a:t>empresas - artigo 85.º (</a:t>
            </a:r>
            <a:r>
              <a:rPr lang="pt-PT" sz="1400" dirty="0" err="1" smtClean="0">
                <a:solidFill>
                  <a:prstClr val="black"/>
                </a:solidFill>
              </a:rPr>
              <a:t>atual</a:t>
            </a:r>
            <a:r>
              <a:rPr lang="pt-PT" sz="1400" dirty="0" smtClean="0">
                <a:solidFill>
                  <a:prstClr val="black"/>
                </a:solidFill>
              </a:rPr>
              <a:t> artigo </a:t>
            </a:r>
            <a:r>
              <a:rPr lang="pt-PT" sz="1400" dirty="0">
                <a:solidFill>
                  <a:prstClr val="black"/>
                </a:solidFill>
              </a:rPr>
              <a:t>81.º) </a:t>
            </a:r>
            <a:endParaRPr lang="pt-PT" sz="1400" dirty="0" smtClean="0">
              <a:solidFill>
                <a:prstClr val="black"/>
              </a:solidFill>
            </a:endParaRPr>
          </a:p>
          <a:p>
            <a:r>
              <a:rPr lang="pt-PT" sz="1400" dirty="0" smtClean="0">
                <a:solidFill>
                  <a:prstClr val="black"/>
                </a:solidFill>
              </a:rPr>
              <a:t>Abusos </a:t>
            </a:r>
            <a:r>
              <a:rPr lang="pt-PT" sz="1400" dirty="0">
                <a:solidFill>
                  <a:prstClr val="black"/>
                </a:solidFill>
              </a:rPr>
              <a:t>de posição dominante </a:t>
            </a:r>
            <a:r>
              <a:rPr lang="pt-PT" sz="1400" dirty="0" smtClean="0">
                <a:solidFill>
                  <a:prstClr val="black"/>
                </a:solidFill>
              </a:rPr>
              <a:t>- artigo 86.º (</a:t>
            </a:r>
            <a:r>
              <a:rPr lang="pt-PT" sz="1400" dirty="0" err="1" smtClean="0">
                <a:solidFill>
                  <a:prstClr val="black"/>
                </a:solidFill>
              </a:rPr>
              <a:t>atual</a:t>
            </a:r>
            <a:r>
              <a:rPr lang="pt-PT" sz="1400" dirty="0" smtClean="0">
                <a:solidFill>
                  <a:prstClr val="black"/>
                </a:solidFill>
              </a:rPr>
              <a:t> </a:t>
            </a:r>
            <a:r>
              <a:rPr lang="pt-PT" sz="1400" dirty="0">
                <a:solidFill>
                  <a:prstClr val="black"/>
                </a:solidFill>
              </a:rPr>
              <a:t>artigo 82.º</a:t>
            </a:r>
            <a:r>
              <a:rPr lang="pt-PT" sz="1400" dirty="0" smtClean="0">
                <a:solidFill>
                  <a:prstClr val="black"/>
                </a:solidFill>
              </a:rPr>
              <a:t>)</a:t>
            </a:r>
          </a:p>
          <a:p>
            <a:endParaRPr lang="pt-PT" sz="1400" dirty="0">
              <a:solidFill>
                <a:prstClr val="black"/>
              </a:solidFill>
            </a:endParaRPr>
          </a:p>
          <a:p>
            <a:r>
              <a:rPr lang="pt-PT" sz="1400" dirty="0" smtClean="0">
                <a:solidFill>
                  <a:prstClr val="black"/>
                </a:solidFill>
              </a:rPr>
              <a:t>Estas </a:t>
            </a:r>
            <a:r>
              <a:rPr lang="pt-PT" sz="1400" dirty="0">
                <a:solidFill>
                  <a:prstClr val="black"/>
                </a:solidFill>
              </a:rPr>
              <a:t>regras respeitam essencialmente à </a:t>
            </a:r>
            <a:r>
              <a:rPr lang="pt-PT" sz="1400" b="1" i="1" dirty="0">
                <a:solidFill>
                  <a:prstClr val="black"/>
                </a:solidFill>
              </a:rPr>
              <a:t>conduta das empresas </a:t>
            </a:r>
            <a:r>
              <a:rPr lang="pt-PT" sz="1400" dirty="0">
                <a:solidFill>
                  <a:prstClr val="black"/>
                </a:solidFill>
              </a:rPr>
              <a:t>e não à </a:t>
            </a:r>
            <a:r>
              <a:rPr lang="pt-PT" sz="1400" b="1" i="1" dirty="0">
                <a:solidFill>
                  <a:prstClr val="black"/>
                </a:solidFill>
              </a:rPr>
              <a:t>estrutura dos mercados </a:t>
            </a:r>
            <a:r>
              <a:rPr lang="pt-PT" sz="1400" dirty="0">
                <a:solidFill>
                  <a:prstClr val="black"/>
                </a:solidFill>
              </a:rPr>
              <a:t>em que </a:t>
            </a:r>
            <a:r>
              <a:rPr lang="pt-PT" sz="1400" dirty="0" smtClean="0">
                <a:solidFill>
                  <a:prstClr val="black"/>
                </a:solidFill>
              </a:rPr>
              <a:t>operam.</a:t>
            </a:r>
            <a:endParaRPr lang="pt-PT" sz="1400" dirty="0">
              <a:solidFill>
                <a:prstClr val="black"/>
              </a:solidFill>
            </a:endParaRPr>
          </a:p>
          <a:p>
            <a:endParaRPr lang="pt-PT" sz="1400" dirty="0">
              <a:solidFill>
                <a:prstClr val="black"/>
              </a:solidFill>
            </a:endParaRPr>
          </a:p>
        </p:txBody>
      </p:sp>
      <p:sp>
        <p:nvSpPr>
          <p:cNvPr id="7" name="Rectângulo 6"/>
          <p:cNvSpPr/>
          <p:nvPr/>
        </p:nvSpPr>
        <p:spPr>
          <a:xfrm>
            <a:off x="549320" y="4779729"/>
            <a:ext cx="7700312" cy="1169551"/>
          </a:xfrm>
          <a:prstGeom prst="rect">
            <a:avLst/>
          </a:prstGeom>
        </p:spPr>
        <p:txBody>
          <a:bodyPr wrap="square">
            <a:spAutoFit/>
          </a:bodyPr>
          <a:lstStyle/>
          <a:p>
            <a:r>
              <a:rPr lang="pt-PT" sz="1400" b="1" dirty="0">
                <a:solidFill>
                  <a:prstClr val="black"/>
                </a:solidFill>
              </a:rPr>
              <a:t>Regulamento (CE) n.º 4064/89, de 21 de </a:t>
            </a:r>
            <a:r>
              <a:rPr lang="pt-PT" sz="1400" b="1" dirty="0" err="1">
                <a:solidFill>
                  <a:prstClr val="black"/>
                </a:solidFill>
              </a:rPr>
              <a:t>dezembro</a:t>
            </a:r>
            <a:r>
              <a:rPr lang="pt-PT" sz="1400" b="1" dirty="0">
                <a:solidFill>
                  <a:prstClr val="black"/>
                </a:solidFill>
              </a:rPr>
              <a:t> de 1989 </a:t>
            </a:r>
            <a:r>
              <a:rPr lang="pt-PT" sz="1400" dirty="0">
                <a:solidFill>
                  <a:prstClr val="black"/>
                </a:solidFill>
              </a:rPr>
              <a:t>estabeleceu um novo regime comunitário de controlo de concentrações, o qual não foi alheio o processo de reestruturação do tecido empresarial europeu na preparação do Mercado </a:t>
            </a:r>
            <a:r>
              <a:rPr lang="pt-PT" sz="1400" dirty="0" smtClean="0">
                <a:solidFill>
                  <a:prstClr val="black"/>
                </a:solidFill>
              </a:rPr>
              <a:t>Único e que mais tarde veio a ser alterado pelo </a:t>
            </a:r>
            <a:r>
              <a:rPr lang="pt-PT" sz="1400" b="1" dirty="0">
                <a:solidFill>
                  <a:prstClr val="black"/>
                </a:solidFill>
              </a:rPr>
              <a:t>Regulamento (CE) n.º 1310/97, de 30 de </a:t>
            </a:r>
            <a:r>
              <a:rPr lang="pt-PT" sz="1400" b="1" dirty="0" err="1" smtClean="0">
                <a:solidFill>
                  <a:prstClr val="black"/>
                </a:solidFill>
              </a:rPr>
              <a:t>junho</a:t>
            </a:r>
            <a:r>
              <a:rPr lang="pt-PT" sz="1400" b="1" dirty="0">
                <a:solidFill>
                  <a:prstClr val="black"/>
                </a:solidFill>
              </a:rPr>
              <a:t> </a:t>
            </a:r>
            <a:r>
              <a:rPr lang="pt-PT" sz="1400" dirty="0" smtClean="0">
                <a:solidFill>
                  <a:prstClr val="black"/>
                </a:solidFill>
              </a:rPr>
              <a:t>e pelo </a:t>
            </a:r>
            <a:r>
              <a:rPr lang="pt-PT" sz="1400" b="1" dirty="0">
                <a:solidFill>
                  <a:prstClr val="black"/>
                </a:solidFill>
              </a:rPr>
              <a:t>Regulamento (CE) n.º 139/ 2004, de 20 de </a:t>
            </a:r>
            <a:r>
              <a:rPr lang="pt-PT" sz="1400" b="1" dirty="0" err="1">
                <a:solidFill>
                  <a:prstClr val="black"/>
                </a:solidFill>
              </a:rPr>
              <a:t>janeiro</a:t>
            </a:r>
            <a:r>
              <a:rPr lang="pt-PT" sz="1400" b="1" dirty="0">
                <a:solidFill>
                  <a:prstClr val="black"/>
                </a:solidFill>
              </a:rPr>
              <a:t>.</a:t>
            </a:r>
            <a:endParaRPr lang="pt-PT" sz="1400" dirty="0">
              <a:solidFill>
                <a:prstClr val="black"/>
              </a:solidFill>
            </a:endParaRPr>
          </a:p>
          <a:p>
            <a:endParaRPr lang="pt-PT" sz="1400" dirty="0">
              <a:solidFill>
                <a:prstClr val="black"/>
              </a:solidFill>
            </a:endParaRPr>
          </a:p>
        </p:txBody>
      </p:sp>
    </p:spTree>
    <p:extLst>
      <p:ext uri="{BB962C8B-B14F-4D97-AF65-F5344CB8AC3E}">
        <p14:creationId xmlns:p14="http://schemas.microsoft.com/office/powerpoint/2010/main" val="63573832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ângulo 3"/>
          <p:cNvSpPr/>
          <p:nvPr/>
        </p:nvSpPr>
        <p:spPr>
          <a:xfrm>
            <a:off x="395536" y="332656"/>
            <a:ext cx="3074624" cy="4001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2000" b="1" i="0" u="none" strike="noStrike" kern="1200" cap="none" spc="0" normalizeH="0" baseline="0" noProof="0" dirty="0" smtClean="0">
                <a:ln>
                  <a:noFill/>
                </a:ln>
                <a:solidFill>
                  <a:srgbClr val="1F497D"/>
                </a:solidFill>
                <a:effectLst/>
                <a:uLnTx/>
                <a:uFillTx/>
                <a:latin typeface="Calibri"/>
                <a:ea typeface="+mn-ea"/>
                <a:cs typeface="+mn-cs"/>
              </a:rPr>
              <a:t>Operação</a:t>
            </a:r>
            <a:r>
              <a:rPr kumimoji="0" lang="pt-PT" sz="2000" b="1" i="0" u="none" strike="noStrike" kern="1200" cap="none" spc="0" normalizeH="0" noProof="0" dirty="0" smtClean="0">
                <a:ln>
                  <a:noFill/>
                </a:ln>
                <a:solidFill>
                  <a:srgbClr val="1F497D"/>
                </a:solidFill>
                <a:effectLst/>
                <a:uLnTx/>
                <a:uFillTx/>
                <a:latin typeface="Calibri"/>
                <a:ea typeface="+mn-ea"/>
                <a:cs typeface="+mn-cs"/>
              </a:rPr>
              <a:t> de </a:t>
            </a:r>
            <a:r>
              <a:rPr kumimoji="0" lang="pt-PT" sz="2000" b="1" i="0" u="none" strike="noStrike" kern="1200" cap="none" spc="0" normalizeH="0" baseline="0" noProof="0" dirty="0" smtClean="0">
                <a:ln>
                  <a:noFill/>
                </a:ln>
                <a:solidFill>
                  <a:srgbClr val="1F497D"/>
                </a:solidFill>
                <a:effectLst/>
                <a:uLnTx/>
                <a:uFillTx/>
                <a:latin typeface="Calibri"/>
                <a:ea typeface="+mn-ea"/>
                <a:cs typeface="+mn-cs"/>
              </a:rPr>
              <a:t>concentração </a:t>
            </a:r>
            <a:endParaRPr kumimoji="0" lang="pt-PT" sz="2000" b="1" i="0" u="none" strike="noStrike" kern="1200" cap="none" spc="0" normalizeH="0" baseline="0" noProof="0" dirty="0">
              <a:ln>
                <a:noFill/>
              </a:ln>
              <a:solidFill>
                <a:srgbClr val="1F497D"/>
              </a:solidFill>
              <a:effectLst/>
              <a:uLnTx/>
              <a:uFillTx/>
              <a:latin typeface="Calibri"/>
              <a:ea typeface="+mn-ea"/>
              <a:cs typeface="+mn-cs"/>
            </a:endParaRPr>
          </a:p>
        </p:txBody>
      </p:sp>
      <p:sp>
        <p:nvSpPr>
          <p:cNvPr id="3" name="Retângulo 2"/>
          <p:cNvSpPr/>
          <p:nvPr/>
        </p:nvSpPr>
        <p:spPr>
          <a:xfrm>
            <a:off x="395536" y="752610"/>
            <a:ext cx="8424936" cy="5355312"/>
          </a:xfrm>
          <a:prstGeom prst="rect">
            <a:avLst/>
          </a:prstGeom>
        </p:spPr>
        <p:txBody>
          <a:bodyPr wrap="square">
            <a:spAutoFit/>
          </a:bodyPr>
          <a:lstStyle/>
          <a:p>
            <a:r>
              <a:rPr lang="pt-PT" dirty="0">
                <a:solidFill>
                  <a:srgbClr val="212529"/>
                </a:solidFill>
                <a:latin typeface="Open Sans"/>
              </a:rPr>
              <a:t>Estamos perante uma </a:t>
            </a:r>
            <a:r>
              <a:rPr lang="pt-PT" dirty="0">
                <a:latin typeface="Open Sans"/>
              </a:rPr>
              <a:t>operação de concentração</a:t>
            </a:r>
            <a:r>
              <a:rPr lang="pt-PT" dirty="0">
                <a:solidFill>
                  <a:srgbClr val="212529"/>
                </a:solidFill>
                <a:latin typeface="Open Sans"/>
              </a:rPr>
              <a:t> sempre que se verifica uma mudança de controlo sobre parte ou totalidade de uma ou mais empresas. </a:t>
            </a:r>
            <a:endParaRPr lang="pt-PT" dirty="0" smtClean="0">
              <a:solidFill>
                <a:srgbClr val="212529"/>
              </a:solidFill>
              <a:latin typeface="Open Sans"/>
            </a:endParaRPr>
          </a:p>
          <a:p>
            <a:endParaRPr lang="pt-PT" dirty="0">
              <a:solidFill>
                <a:srgbClr val="212529"/>
              </a:solidFill>
              <a:latin typeface="Open Sans"/>
            </a:endParaRPr>
          </a:p>
          <a:p>
            <a:r>
              <a:rPr lang="pt-PT" dirty="0" smtClean="0">
                <a:solidFill>
                  <a:srgbClr val="212529"/>
                </a:solidFill>
                <a:latin typeface="Open Sans"/>
              </a:rPr>
              <a:t>Esta </a:t>
            </a:r>
            <a:r>
              <a:rPr lang="pt-PT" dirty="0">
                <a:solidFill>
                  <a:srgbClr val="212529"/>
                </a:solidFill>
                <a:latin typeface="Open Sans"/>
              </a:rPr>
              <a:t>operação pode acontecer através de três formas distintas:</a:t>
            </a:r>
          </a:p>
          <a:p>
            <a:pPr>
              <a:buFont typeface="Arial" panose="020B0604020202020204" pitchFamily="34" charset="0"/>
              <a:buChar char="•"/>
            </a:pPr>
            <a:r>
              <a:rPr lang="pt-PT" dirty="0">
                <a:solidFill>
                  <a:srgbClr val="212529"/>
                </a:solidFill>
                <a:latin typeface="Open Sans"/>
              </a:rPr>
              <a:t>Fusão de duas ou mais empresas;</a:t>
            </a:r>
          </a:p>
          <a:p>
            <a:pPr>
              <a:buFont typeface="Arial" panose="020B0604020202020204" pitchFamily="34" charset="0"/>
              <a:buChar char="•"/>
            </a:pPr>
            <a:r>
              <a:rPr lang="pt-PT" dirty="0">
                <a:solidFill>
                  <a:srgbClr val="212529"/>
                </a:solidFill>
                <a:latin typeface="Open Sans"/>
              </a:rPr>
              <a:t>Aquisição do controlo da totalidade ou de partes do capital social ou de elementos do ativo de uma ou de várias empresas;</a:t>
            </a:r>
          </a:p>
          <a:p>
            <a:pPr>
              <a:buFont typeface="Arial" panose="020B0604020202020204" pitchFamily="34" charset="0"/>
              <a:buChar char="•"/>
            </a:pPr>
            <a:r>
              <a:rPr lang="pt-PT" dirty="0">
                <a:solidFill>
                  <a:srgbClr val="212529"/>
                </a:solidFill>
                <a:latin typeface="Open Sans"/>
              </a:rPr>
              <a:t>Criação de uma empresa comum que atue no mercado de forma independente das suas empresas-mãe. </a:t>
            </a:r>
            <a:br>
              <a:rPr lang="pt-PT" dirty="0">
                <a:solidFill>
                  <a:srgbClr val="212529"/>
                </a:solidFill>
                <a:latin typeface="Open Sans"/>
              </a:rPr>
            </a:br>
            <a:r>
              <a:rPr lang="pt-PT" dirty="0">
                <a:solidFill>
                  <a:srgbClr val="212529"/>
                </a:solidFill>
                <a:latin typeface="Open Sans"/>
              </a:rPr>
              <a:t> </a:t>
            </a:r>
          </a:p>
          <a:p>
            <a:r>
              <a:rPr lang="pt-PT" dirty="0">
                <a:solidFill>
                  <a:srgbClr val="212529"/>
                </a:solidFill>
                <a:latin typeface="Open Sans"/>
              </a:rPr>
              <a:t>Há, no entanto, </a:t>
            </a:r>
            <a:r>
              <a:rPr lang="pt-PT" b="1" dirty="0">
                <a:solidFill>
                  <a:srgbClr val="212529"/>
                </a:solidFill>
                <a:latin typeface="Open Sans"/>
              </a:rPr>
              <a:t>algumas exceções ao conceito de operação de </a:t>
            </a:r>
            <a:r>
              <a:rPr lang="pt-PT" b="1" dirty="0" smtClean="0">
                <a:solidFill>
                  <a:srgbClr val="212529"/>
                </a:solidFill>
                <a:latin typeface="Open Sans"/>
              </a:rPr>
              <a:t>concentração</a:t>
            </a:r>
            <a:r>
              <a:rPr lang="pt-PT" dirty="0" smtClean="0">
                <a:solidFill>
                  <a:srgbClr val="212529"/>
                </a:solidFill>
                <a:latin typeface="Open Sans"/>
              </a:rPr>
              <a:t>. </a:t>
            </a:r>
          </a:p>
          <a:p>
            <a:r>
              <a:rPr lang="pt-PT" dirty="0" smtClean="0">
                <a:solidFill>
                  <a:srgbClr val="212529"/>
                </a:solidFill>
                <a:latin typeface="Open Sans"/>
              </a:rPr>
              <a:t>Estas </a:t>
            </a:r>
            <a:r>
              <a:rPr lang="pt-PT" dirty="0">
                <a:solidFill>
                  <a:srgbClr val="212529"/>
                </a:solidFill>
                <a:latin typeface="Open Sans"/>
              </a:rPr>
              <a:t>exclusões referem-se a:</a:t>
            </a:r>
          </a:p>
          <a:p>
            <a:pPr>
              <a:buFont typeface="Arial" panose="020B0604020202020204" pitchFamily="34" charset="0"/>
              <a:buChar char="•"/>
            </a:pPr>
            <a:r>
              <a:rPr lang="pt-PT" dirty="0">
                <a:solidFill>
                  <a:srgbClr val="212529"/>
                </a:solidFill>
                <a:latin typeface="Open Sans"/>
              </a:rPr>
              <a:t>Aquisições efetuadas pelos administradores de insolvência nomeados pelo tribunal;</a:t>
            </a:r>
          </a:p>
          <a:p>
            <a:pPr>
              <a:buFont typeface="Arial" panose="020B0604020202020204" pitchFamily="34" charset="0"/>
              <a:buChar char="•"/>
            </a:pPr>
            <a:r>
              <a:rPr lang="pt-PT" dirty="0">
                <a:solidFill>
                  <a:srgbClr val="212529"/>
                </a:solidFill>
                <a:latin typeface="Open Sans"/>
              </a:rPr>
              <a:t>Aquisição de participações com meras funções de garantia;</a:t>
            </a:r>
          </a:p>
          <a:p>
            <a:pPr>
              <a:buFont typeface="Arial" panose="020B0604020202020204" pitchFamily="34" charset="0"/>
              <a:buChar char="•"/>
            </a:pPr>
            <a:r>
              <a:rPr lang="pt-PT" dirty="0">
                <a:solidFill>
                  <a:srgbClr val="212529"/>
                </a:solidFill>
                <a:latin typeface="Open Sans"/>
              </a:rPr>
              <a:t>Aquisições por instituições de crédito, sociedades financeiras ou empresas de seguros de participações em empresas com objeto distinto daquelas, com caráter meramente temporário e para efeitos de revenda no prazo de um ano.</a:t>
            </a:r>
            <a:endParaRPr lang="pt-PT" b="0" i="0" dirty="0">
              <a:solidFill>
                <a:srgbClr val="212529"/>
              </a:solidFill>
              <a:effectLst/>
              <a:latin typeface="Open Sans"/>
            </a:endParaRPr>
          </a:p>
        </p:txBody>
      </p:sp>
    </p:spTree>
    <p:extLst>
      <p:ext uri="{BB962C8B-B14F-4D97-AF65-F5344CB8AC3E}">
        <p14:creationId xmlns:p14="http://schemas.microsoft.com/office/powerpoint/2010/main" val="253820160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ângulo 3"/>
          <p:cNvSpPr/>
          <p:nvPr/>
        </p:nvSpPr>
        <p:spPr>
          <a:xfrm>
            <a:off x="683568" y="692696"/>
            <a:ext cx="3049296" cy="400110"/>
          </a:xfrm>
          <a:prstGeom prst="rect">
            <a:avLst/>
          </a:prstGeom>
        </p:spPr>
        <p:txBody>
          <a:bodyPr wrap="none">
            <a:spAutoFit/>
          </a:bodyPr>
          <a:lstStyle/>
          <a:p>
            <a:r>
              <a:rPr lang="pt-PT" sz="2000" b="1" dirty="0" smtClean="0">
                <a:solidFill>
                  <a:srgbClr val="1F497D"/>
                </a:solidFill>
              </a:rPr>
              <a:t>Regime das concentrações </a:t>
            </a:r>
            <a:endParaRPr lang="pt-PT" sz="2000" b="1" dirty="0">
              <a:solidFill>
                <a:srgbClr val="1F497D"/>
              </a:solidFill>
            </a:endParaRPr>
          </a:p>
        </p:txBody>
      </p:sp>
      <p:sp>
        <p:nvSpPr>
          <p:cNvPr id="3" name="CaixaDeTexto 2"/>
          <p:cNvSpPr txBox="1"/>
          <p:nvPr/>
        </p:nvSpPr>
        <p:spPr>
          <a:xfrm>
            <a:off x="683568" y="1268760"/>
            <a:ext cx="7920880" cy="1492716"/>
          </a:xfrm>
          <a:prstGeom prst="rect">
            <a:avLst/>
          </a:prstGeom>
          <a:noFill/>
        </p:spPr>
        <p:txBody>
          <a:bodyPr wrap="square" rtlCol="0">
            <a:spAutoFit/>
          </a:bodyPr>
          <a:lstStyle/>
          <a:p>
            <a:pPr>
              <a:lnSpc>
                <a:spcPct val="150000"/>
              </a:lnSpc>
            </a:pPr>
            <a:r>
              <a:rPr lang="pt-PT" sz="1400" dirty="0">
                <a:solidFill>
                  <a:prstClr val="black"/>
                </a:solidFill>
              </a:rPr>
              <a:t>Após o </a:t>
            </a:r>
            <a:r>
              <a:rPr lang="pt-PT" sz="1400" dirty="0" err="1">
                <a:solidFill>
                  <a:prstClr val="black"/>
                </a:solidFill>
              </a:rPr>
              <a:t>MoU</a:t>
            </a:r>
            <a:r>
              <a:rPr lang="pt-PT" sz="1400" dirty="0">
                <a:solidFill>
                  <a:prstClr val="black"/>
                </a:solidFill>
              </a:rPr>
              <a:t>, com as alterações da Lei nº 19/2012,de 8 de </a:t>
            </a:r>
            <a:r>
              <a:rPr lang="pt-PT" sz="1400" dirty="0" err="1" smtClean="0">
                <a:solidFill>
                  <a:prstClr val="black"/>
                </a:solidFill>
              </a:rPr>
              <a:t>maio</a:t>
            </a:r>
            <a:r>
              <a:rPr lang="pt-PT" sz="1400" dirty="0">
                <a:solidFill>
                  <a:prstClr val="black"/>
                </a:solidFill>
              </a:rPr>
              <a:t>,</a:t>
            </a:r>
            <a:endParaRPr lang="pt-PT" sz="1400" dirty="0" smtClean="0">
              <a:solidFill>
                <a:prstClr val="black"/>
              </a:solidFill>
            </a:endParaRPr>
          </a:p>
          <a:p>
            <a:endParaRPr lang="pt-PT" sz="1400" dirty="0" smtClean="0">
              <a:solidFill>
                <a:prstClr val="black"/>
              </a:solidFill>
            </a:endParaRPr>
          </a:p>
          <a:p>
            <a:r>
              <a:rPr lang="pt-PT" sz="1400" dirty="0" smtClean="0">
                <a:solidFill>
                  <a:prstClr val="black"/>
                </a:solidFill>
              </a:rPr>
              <a:t>Teste </a:t>
            </a:r>
            <a:r>
              <a:rPr lang="pt-PT" sz="1400" dirty="0">
                <a:solidFill>
                  <a:prstClr val="black"/>
                </a:solidFill>
              </a:rPr>
              <a:t>dos entraves significativos à concorrência </a:t>
            </a:r>
            <a:r>
              <a:rPr lang="pt-PT" sz="1400" dirty="0" err="1" smtClean="0">
                <a:solidFill>
                  <a:prstClr val="black"/>
                </a:solidFill>
              </a:rPr>
              <a:t>efetiva</a:t>
            </a:r>
            <a:r>
              <a:rPr lang="pt-PT" sz="1400" dirty="0" smtClean="0">
                <a:solidFill>
                  <a:prstClr val="black"/>
                </a:solidFill>
              </a:rPr>
              <a:t> – verificação se uma </a:t>
            </a:r>
            <a:r>
              <a:rPr lang="pt-PT" sz="1400" dirty="0">
                <a:solidFill>
                  <a:prstClr val="black"/>
                </a:solidFill>
              </a:rPr>
              <a:t>operação de concentração </a:t>
            </a:r>
            <a:r>
              <a:rPr lang="pt-PT" sz="1400" dirty="0" smtClean="0">
                <a:solidFill>
                  <a:prstClr val="black"/>
                </a:solidFill>
              </a:rPr>
              <a:t>apesar de não gerar </a:t>
            </a:r>
            <a:r>
              <a:rPr lang="pt-PT" sz="1400" dirty="0">
                <a:solidFill>
                  <a:prstClr val="black"/>
                </a:solidFill>
              </a:rPr>
              <a:t>uma posição dominante, </a:t>
            </a:r>
            <a:r>
              <a:rPr lang="pt-PT" sz="1400" dirty="0" smtClean="0">
                <a:solidFill>
                  <a:prstClr val="black"/>
                </a:solidFill>
              </a:rPr>
              <a:t>origina </a:t>
            </a:r>
            <a:r>
              <a:rPr lang="pt-PT" sz="1400" dirty="0">
                <a:solidFill>
                  <a:prstClr val="black"/>
                </a:solidFill>
              </a:rPr>
              <a:t>efeitos nocivos para a concorrência. </a:t>
            </a:r>
          </a:p>
          <a:p>
            <a:r>
              <a:rPr lang="pt-PT" sz="1400" dirty="0">
                <a:solidFill>
                  <a:prstClr val="black"/>
                </a:solidFill>
              </a:rPr>
              <a:t>A </a:t>
            </a:r>
            <a:r>
              <a:rPr lang="pt-PT" sz="1400" dirty="0" err="1">
                <a:solidFill>
                  <a:prstClr val="black"/>
                </a:solidFill>
              </a:rPr>
              <a:t>AdC</a:t>
            </a:r>
            <a:r>
              <a:rPr lang="pt-PT" sz="1400" dirty="0">
                <a:solidFill>
                  <a:prstClr val="black"/>
                </a:solidFill>
              </a:rPr>
              <a:t> passa assim a focar a sua </a:t>
            </a:r>
            <a:r>
              <a:rPr lang="pt-PT" sz="1400" dirty="0" smtClean="0">
                <a:solidFill>
                  <a:prstClr val="black"/>
                </a:solidFill>
              </a:rPr>
              <a:t>análise nos </a:t>
            </a:r>
            <a:r>
              <a:rPr lang="pt-PT" sz="1400" dirty="0">
                <a:solidFill>
                  <a:prstClr val="black"/>
                </a:solidFill>
              </a:rPr>
              <a:t>efeitos que determinada operação tem no domínio da </a:t>
            </a:r>
            <a:r>
              <a:rPr lang="pt-PT" sz="1400" b="1" dirty="0">
                <a:solidFill>
                  <a:prstClr val="black"/>
                </a:solidFill>
              </a:rPr>
              <a:t>concorrência </a:t>
            </a:r>
            <a:r>
              <a:rPr lang="pt-PT" sz="1400" b="1" dirty="0" err="1" smtClean="0">
                <a:solidFill>
                  <a:prstClr val="black"/>
                </a:solidFill>
              </a:rPr>
              <a:t>efetiva</a:t>
            </a:r>
            <a:r>
              <a:rPr lang="pt-PT" sz="1400" b="1" dirty="0" smtClean="0">
                <a:solidFill>
                  <a:prstClr val="black"/>
                </a:solidFill>
              </a:rPr>
              <a:t>.</a:t>
            </a:r>
            <a:endParaRPr lang="pt-PT" sz="1400" dirty="0">
              <a:solidFill>
                <a:prstClr val="black"/>
              </a:solidFill>
            </a:endParaRPr>
          </a:p>
        </p:txBody>
      </p:sp>
      <p:sp>
        <p:nvSpPr>
          <p:cNvPr id="8" name="Rectângulo 7"/>
          <p:cNvSpPr/>
          <p:nvPr/>
        </p:nvSpPr>
        <p:spPr>
          <a:xfrm>
            <a:off x="683568" y="2765827"/>
            <a:ext cx="7848872" cy="2031325"/>
          </a:xfrm>
          <a:prstGeom prst="rect">
            <a:avLst/>
          </a:prstGeom>
        </p:spPr>
        <p:txBody>
          <a:bodyPr wrap="square">
            <a:spAutoFit/>
          </a:bodyPr>
          <a:lstStyle/>
          <a:p>
            <a:r>
              <a:rPr lang="pt-PT" sz="1400" dirty="0">
                <a:solidFill>
                  <a:prstClr val="black"/>
                </a:solidFill>
              </a:rPr>
              <a:t>Os critérios que determinam a obrigatoriedade de notificação, foram substancialmente alterados, sendo que ficam </a:t>
            </a:r>
            <a:r>
              <a:rPr lang="pt-PT" sz="1400" dirty="0" smtClean="0">
                <a:solidFill>
                  <a:prstClr val="black"/>
                </a:solidFill>
              </a:rPr>
              <a:t>sujeitas </a:t>
            </a:r>
            <a:r>
              <a:rPr lang="pt-PT" sz="1400" dirty="0">
                <a:solidFill>
                  <a:prstClr val="black"/>
                </a:solidFill>
              </a:rPr>
              <a:t>a notificação as concentrações que (Artigo 37.º da LPDC):</a:t>
            </a:r>
          </a:p>
          <a:p>
            <a:pPr marL="285750" indent="-285750">
              <a:buFont typeface="Arial" pitchFamily="34" charset="0"/>
              <a:buChar char="•"/>
            </a:pPr>
            <a:r>
              <a:rPr lang="pt-PT" sz="1400" dirty="0" smtClean="0">
                <a:solidFill>
                  <a:prstClr val="black"/>
                </a:solidFill>
              </a:rPr>
              <a:t>Criem </a:t>
            </a:r>
            <a:r>
              <a:rPr lang="pt-PT" sz="1400" dirty="0">
                <a:solidFill>
                  <a:prstClr val="black"/>
                </a:solidFill>
              </a:rPr>
              <a:t>ou reforcem uma quota de mercado superior a 50%; </a:t>
            </a:r>
          </a:p>
          <a:p>
            <a:pPr marL="285750" indent="-285750">
              <a:buFont typeface="Arial" pitchFamily="34" charset="0"/>
              <a:buChar char="•"/>
            </a:pPr>
            <a:r>
              <a:rPr lang="pt-PT" sz="1400" dirty="0">
                <a:solidFill>
                  <a:prstClr val="black"/>
                </a:solidFill>
              </a:rPr>
              <a:t>Criem ou reforcem uma quota de mercado superior a 30% e inferior a 50%, desde que o volume de negócios em Portugal, por pelo menos duas das empresas, no último exercício, tenha sido superior a 5 milhões de euros; </a:t>
            </a:r>
          </a:p>
          <a:p>
            <a:pPr marL="285750" indent="-285750">
              <a:buFont typeface="Arial" pitchFamily="34" charset="0"/>
              <a:buChar char="•"/>
            </a:pPr>
            <a:r>
              <a:rPr lang="pt-PT" sz="1400" dirty="0">
                <a:solidFill>
                  <a:prstClr val="black"/>
                </a:solidFill>
              </a:rPr>
              <a:t>O volume de negócios das empresas participantes em Portugal, no último exercício, tenha sido superior a 100 milhões de euros, e o de pelo menos duas empresas participantes, tenha sido superior a 5 milhões de euros. </a:t>
            </a:r>
          </a:p>
        </p:txBody>
      </p:sp>
      <p:sp>
        <p:nvSpPr>
          <p:cNvPr id="2" name="Rectângulo 1"/>
          <p:cNvSpPr/>
          <p:nvPr/>
        </p:nvSpPr>
        <p:spPr>
          <a:xfrm>
            <a:off x="665912" y="4869160"/>
            <a:ext cx="7956192" cy="1169551"/>
          </a:xfrm>
          <a:prstGeom prst="rect">
            <a:avLst/>
          </a:prstGeom>
        </p:spPr>
        <p:txBody>
          <a:bodyPr wrap="square">
            <a:spAutoFit/>
          </a:bodyPr>
          <a:lstStyle/>
          <a:p>
            <a:r>
              <a:rPr lang="pt-PT" sz="1400" dirty="0" smtClean="0">
                <a:solidFill>
                  <a:prstClr val="black"/>
                </a:solidFill>
              </a:rPr>
              <a:t>Estes </a:t>
            </a:r>
            <a:r>
              <a:rPr lang="pt-PT" sz="1400" dirty="0">
                <a:solidFill>
                  <a:prstClr val="black"/>
                </a:solidFill>
              </a:rPr>
              <a:t>critérios possibilitam por um lado, que o controlo de concentrações seja </a:t>
            </a:r>
            <a:r>
              <a:rPr lang="pt-PT" sz="1400" dirty="0" err="1">
                <a:solidFill>
                  <a:prstClr val="black"/>
                </a:solidFill>
              </a:rPr>
              <a:t>redirecionado</a:t>
            </a:r>
            <a:r>
              <a:rPr lang="pt-PT" sz="1400" dirty="0">
                <a:solidFill>
                  <a:prstClr val="black"/>
                </a:solidFill>
              </a:rPr>
              <a:t> para a análise de operações geradoras de problemas </a:t>
            </a:r>
            <a:r>
              <a:rPr lang="pt-PT" sz="1400" i="1" dirty="0">
                <a:solidFill>
                  <a:prstClr val="black"/>
                </a:solidFill>
              </a:rPr>
              <a:t>jus </a:t>
            </a:r>
            <a:r>
              <a:rPr lang="pt-PT" sz="1400" i="1" dirty="0" smtClean="0">
                <a:solidFill>
                  <a:prstClr val="black"/>
                </a:solidFill>
              </a:rPr>
              <a:t>concorrenciais</a:t>
            </a:r>
            <a:r>
              <a:rPr lang="pt-PT" sz="1400" dirty="0" smtClean="0">
                <a:solidFill>
                  <a:prstClr val="black"/>
                </a:solidFill>
              </a:rPr>
              <a:t> </a:t>
            </a:r>
            <a:r>
              <a:rPr lang="pt-PT" sz="1400" dirty="0">
                <a:solidFill>
                  <a:prstClr val="black"/>
                </a:solidFill>
              </a:rPr>
              <a:t>e por outro, a isenção da obrigatoriedade de notificação de grande parte das operações que não têm impacto revelante na estrutura de mercado e na economia nacional. </a:t>
            </a:r>
            <a:endParaRPr lang="pt-PT" sz="1400" dirty="0" smtClean="0">
              <a:solidFill>
                <a:prstClr val="black"/>
              </a:solidFill>
            </a:endParaRPr>
          </a:p>
          <a:p>
            <a:r>
              <a:rPr lang="pt-PT" sz="1400" dirty="0" smtClean="0">
                <a:solidFill>
                  <a:prstClr val="black"/>
                </a:solidFill>
              </a:rPr>
              <a:t>O </a:t>
            </a:r>
            <a:r>
              <a:rPr lang="pt-PT" sz="1400" dirty="0">
                <a:solidFill>
                  <a:prstClr val="black"/>
                </a:solidFill>
              </a:rPr>
              <a:t>objetivo </a:t>
            </a:r>
            <a:r>
              <a:rPr lang="pt-PT" sz="1400" dirty="0" smtClean="0">
                <a:solidFill>
                  <a:prstClr val="black"/>
                </a:solidFill>
              </a:rPr>
              <a:t> é o de remover </a:t>
            </a:r>
            <a:r>
              <a:rPr lang="pt-PT" sz="1400" dirty="0">
                <a:solidFill>
                  <a:prstClr val="black"/>
                </a:solidFill>
              </a:rPr>
              <a:t>os obstáculos administrativos que dificultam a atividade das empresas.</a:t>
            </a:r>
          </a:p>
        </p:txBody>
      </p:sp>
    </p:spTree>
    <p:extLst>
      <p:ext uri="{BB962C8B-B14F-4D97-AF65-F5344CB8AC3E}">
        <p14:creationId xmlns:p14="http://schemas.microsoft.com/office/powerpoint/2010/main" val="2803334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CaixaDeTexto 2"/>
          <p:cNvSpPr txBox="1"/>
          <p:nvPr/>
        </p:nvSpPr>
        <p:spPr>
          <a:xfrm>
            <a:off x="611560" y="1388675"/>
            <a:ext cx="7992888" cy="4247317"/>
          </a:xfrm>
          <a:prstGeom prst="rect">
            <a:avLst/>
          </a:prstGeom>
          <a:noFill/>
        </p:spPr>
        <p:txBody>
          <a:bodyPr wrap="square" rtlCol="0">
            <a:spAutoFit/>
          </a:bodyPr>
          <a:lstStyle/>
          <a:p>
            <a:r>
              <a:rPr lang="pt-PT" dirty="0" smtClean="0">
                <a:solidFill>
                  <a:prstClr val="black"/>
                </a:solidFill>
              </a:rPr>
              <a:t>O critério evolui de:</a:t>
            </a:r>
          </a:p>
          <a:p>
            <a:endParaRPr lang="pt-PT" dirty="0" smtClean="0">
              <a:solidFill>
                <a:prstClr val="black"/>
              </a:solidFill>
            </a:endParaRPr>
          </a:p>
          <a:p>
            <a:r>
              <a:rPr lang="pt-PT" b="1" dirty="0" smtClean="0">
                <a:solidFill>
                  <a:prstClr val="black"/>
                </a:solidFill>
              </a:rPr>
              <a:t>Posição dominan</a:t>
            </a:r>
            <a:r>
              <a:rPr lang="pt-PT" b="1" dirty="0">
                <a:solidFill>
                  <a:prstClr val="black"/>
                </a:solidFill>
              </a:rPr>
              <a:t>te </a:t>
            </a:r>
            <a:r>
              <a:rPr lang="pt-PT" dirty="0" smtClean="0">
                <a:solidFill>
                  <a:prstClr val="black"/>
                </a:solidFill>
              </a:rPr>
              <a:t> (critério que vigorou até 2004 – se passasse a ter posição dominante ou reforçasse era proibida)		</a:t>
            </a:r>
          </a:p>
          <a:p>
            <a:endParaRPr lang="pt-PT" dirty="0" smtClean="0">
              <a:solidFill>
                <a:prstClr val="black"/>
              </a:solidFill>
            </a:endParaRPr>
          </a:p>
          <a:p>
            <a:r>
              <a:rPr lang="pt-PT" dirty="0">
                <a:solidFill>
                  <a:prstClr val="black"/>
                </a:solidFill>
              </a:rPr>
              <a:t>	</a:t>
            </a:r>
            <a:r>
              <a:rPr lang="pt-PT" dirty="0" smtClean="0">
                <a:solidFill>
                  <a:prstClr val="black"/>
                </a:solidFill>
              </a:rPr>
              <a:t>Para </a:t>
            </a:r>
          </a:p>
          <a:p>
            <a:endParaRPr lang="pt-PT" dirty="0">
              <a:solidFill>
                <a:prstClr val="black"/>
              </a:solidFill>
            </a:endParaRPr>
          </a:p>
          <a:p>
            <a:r>
              <a:rPr lang="pt-PT" b="1" dirty="0" smtClean="0">
                <a:solidFill>
                  <a:prstClr val="black"/>
                </a:solidFill>
              </a:rPr>
              <a:t>Operação </a:t>
            </a:r>
            <a:r>
              <a:rPr lang="pt-PT" b="1" dirty="0" err="1">
                <a:solidFill>
                  <a:prstClr val="black"/>
                </a:solidFill>
              </a:rPr>
              <a:t>projetada</a:t>
            </a:r>
            <a:r>
              <a:rPr lang="pt-PT" b="1" dirty="0">
                <a:solidFill>
                  <a:prstClr val="black"/>
                </a:solidFill>
              </a:rPr>
              <a:t> </a:t>
            </a:r>
            <a:r>
              <a:rPr lang="pt-PT" b="1" dirty="0" smtClean="0">
                <a:solidFill>
                  <a:prstClr val="black"/>
                </a:solidFill>
              </a:rPr>
              <a:t>que resulta </a:t>
            </a:r>
            <a:r>
              <a:rPr lang="pt-PT" b="1" dirty="0">
                <a:solidFill>
                  <a:prstClr val="black"/>
                </a:solidFill>
              </a:rPr>
              <a:t>entraves significativos à concorrência </a:t>
            </a:r>
            <a:r>
              <a:rPr lang="pt-PT" b="1" dirty="0" smtClean="0">
                <a:solidFill>
                  <a:prstClr val="black"/>
                </a:solidFill>
              </a:rPr>
              <a:t>e que </a:t>
            </a:r>
            <a:r>
              <a:rPr lang="pt-PT" b="1" dirty="0">
                <a:solidFill>
                  <a:prstClr val="black"/>
                </a:solidFill>
              </a:rPr>
              <a:t>se podem transformar numa posição </a:t>
            </a:r>
            <a:r>
              <a:rPr lang="pt-PT" b="1" dirty="0" smtClean="0">
                <a:solidFill>
                  <a:prstClr val="black"/>
                </a:solidFill>
              </a:rPr>
              <a:t>dominante</a:t>
            </a:r>
            <a:r>
              <a:rPr lang="pt-PT" dirty="0" smtClean="0">
                <a:solidFill>
                  <a:prstClr val="black"/>
                </a:solidFill>
              </a:rPr>
              <a:t> (se sim, é proibida e não é autorizada)</a:t>
            </a:r>
          </a:p>
          <a:p>
            <a:endParaRPr lang="pt-PT" dirty="0">
              <a:solidFill>
                <a:prstClr val="black"/>
              </a:solidFill>
            </a:endParaRPr>
          </a:p>
          <a:p>
            <a:r>
              <a:rPr lang="pt-PT" dirty="0" smtClean="0">
                <a:solidFill>
                  <a:prstClr val="black"/>
                </a:solidFill>
              </a:rPr>
              <a:t>A </a:t>
            </a:r>
            <a:r>
              <a:rPr lang="pt-PT" dirty="0" err="1" smtClean="0">
                <a:solidFill>
                  <a:prstClr val="black"/>
                </a:solidFill>
              </a:rPr>
              <a:t>AdC</a:t>
            </a:r>
            <a:r>
              <a:rPr lang="pt-PT" dirty="0" smtClean="0">
                <a:solidFill>
                  <a:prstClr val="black"/>
                </a:solidFill>
              </a:rPr>
              <a:t> no decurso do processo e antes de proibir propõe sempre medidas para evitar o indeferimento </a:t>
            </a:r>
          </a:p>
          <a:p>
            <a:endParaRPr lang="pt-PT" dirty="0">
              <a:solidFill>
                <a:prstClr val="black"/>
              </a:solidFill>
            </a:endParaRPr>
          </a:p>
          <a:p>
            <a:endParaRPr lang="pt-PT" dirty="0">
              <a:solidFill>
                <a:prstClr val="black"/>
              </a:solidFill>
            </a:endParaRPr>
          </a:p>
        </p:txBody>
      </p:sp>
      <p:sp>
        <p:nvSpPr>
          <p:cNvPr id="4" name="Rectângulo 3"/>
          <p:cNvSpPr/>
          <p:nvPr/>
        </p:nvSpPr>
        <p:spPr>
          <a:xfrm>
            <a:off x="683568" y="692696"/>
            <a:ext cx="3049296" cy="400110"/>
          </a:xfrm>
          <a:prstGeom prst="rect">
            <a:avLst/>
          </a:prstGeom>
        </p:spPr>
        <p:txBody>
          <a:bodyPr wrap="none">
            <a:spAutoFit/>
          </a:bodyPr>
          <a:lstStyle/>
          <a:p>
            <a:r>
              <a:rPr lang="pt-PT" sz="2000" b="1" dirty="0" smtClean="0">
                <a:solidFill>
                  <a:srgbClr val="1F497D"/>
                </a:solidFill>
              </a:rPr>
              <a:t>Regime das concentrações </a:t>
            </a:r>
            <a:endParaRPr lang="pt-PT" sz="2000" b="1" dirty="0">
              <a:solidFill>
                <a:srgbClr val="1F497D"/>
              </a:solidFill>
            </a:endParaRPr>
          </a:p>
        </p:txBody>
      </p:sp>
    </p:spTree>
    <p:extLst>
      <p:ext uri="{BB962C8B-B14F-4D97-AF65-F5344CB8AC3E}">
        <p14:creationId xmlns:p14="http://schemas.microsoft.com/office/powerpoint/2010/main" val="216066275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Rectângulo 2"/>
          <p:cNvSpPr/>
          <p:nvPr/>
        </p:nvSpPr>
        <p:spPr>
          <a:xfrm>
            <a:off x="683568" y="692696"/>
            <a:ext cx="4532266" cy="707886"/>
          </a:xfrm>
          <a:prstGeom prst="rect">
            <a:avLst/>
          </a:prstGeom>
        </p:spPr>
        <p:txBody>
          <a:bodyPr wrap="none">
            <a:spAutoFit/>
          </a:bodyPr>
          <a:lstStyle/>
          <a:p>
            <a:r>
              <a:rPr lang="pt-PT" sz="2000" b="1" dirty="0">
                <a:solidFill>
                  <a:schemeClr val="tx2"/>
                </a:solidFill>
              </a:rPr>
              <a:t>Lei n.º 19/2012</a:t>
            </a:r>
          </a:p>
          <a:p>
            <a:r>
              <a:rPr lang="pt-PT" sz="2000" b="1" dirty="0">
                <a:solidFill>
                  <a:schemeClr val="tx2"/>
                </a:solidFill>
              </a:rPr>
              <a:t>Operações de concentração de empresas</a:t>
            </a:r>
          </a:p>
        </p:txBody>
      </p:sp>
      <p:sp>
        <p:nvSpPr>
          <p:cNvPr id="4" name="Rectângulo 3"/>
          <p:cNvSpPr/>
          <p:nvPr/>
        </p:nvSpPr>
        <p:spPr>
          <a:xfrm>
            <a:off x="683568" y="1421482"/>
            <a:ext cx="7992888" cy="4401205"/>
          </a:xfrm>
          <a:prstGeom prst="rect">
            <a:avLst/>
          </a:prstGeom>
        </p:spPr>
        <p:txBody>
          <a:bodyPr wrap="square">
            <a:spAutoFit/>
          </a:bodyPr>
          <a:lstStyle/>
          <a:p>
            <a:pPr algn="ctr"/>
            <a:r>
              <a:rPr lang="pt-PT" sz="1400" i="1" dirty="0"/>
              <a:t>Artigo 36.º</a:t>
            </a:r>
          </a:p>
          <a:p>
            <a:pPr algn="ctr"/>
            <a:r>
              <a:rPr lang="pt-PT" sz="1400" b="1" i="1" dirty="0"/>
              <a:t>Concentração de empresas</a:t>
            </a:r>
          </a:p>
          <a:p>
            <a:r>
              <a:rPr lang="pt-PT" sz="1400" i="1" dirty="0"/>
              <a:t>1 — Entende -se haver uma concentração de </a:t>
            </a:r>
            <a:r>
              <a:rPr lang="pt-PT" sz="1400" i="1" dirty="0" smtClean="0"/>
              <a:t>empresas, para </a:t>
            </a:r>
            <a:r>
              <a:rPr lang="pt-PT" sz="1400" i="1" dirty="0"/>
              <a:t>efeitos da presente lei, quando se verifique </a:t>
            </a:r>
            <a:r>
              <a:rPr lang="pt-PT" sz="1400" i="1" dirty="0" smtClean="0"/>
              <a:t>uma mudança </a:t>
            </a:r>
            <a:r>
              <a:rPr lang="pt-PT" sz="1400" i="1" dirty="0"/>
              <a:t>duradoura de controlo sobre a totalidade ou </a:t>
            </a:r>
            <a:r>
              <a:rPr lang="pt-PT" sz="1400" i="1" dirty="0" smtClean="0"/>
              <a:t>parte de </a:t>
            </a:r>
            <a:r>
              <a:rPr lang="pt-PT" sz="1400" i="1" dirty="0"/>
              <a:t>uma ou mais empresas, em resultado:</a:t>
            </a:r>
          </a:p>
          <a:p>
            <a:r>
              <a:rPr lang="pt-PT" sz="1400" i="1" dirty="0"/>
              <a:t>a) Da fusão de duas ou mais empresas ou partes </a:t>
            </a:r>
            <a:r>
              <a:rPr lang="pt-PT" sz="1400" i="1" dirty="0" smtClean="0"/>
              <a:t>de empresas </a:t>
            </a:r>
            <a:r>
              <a:rPr lang="pt-PT" sz="1400" i="1" dirty="0"/>
              <a:t>anteriormente independentes;</a:t>
            </a:r>
          </a:p>
          <a:p>
            <a:r>
              <a:rPr lang="pt-PT" sz="1400" i="1" dirty="0"/>
              <a:t>b) Da aquisição, </a:t>
            </a:r>
            <a:r>
              <a:rPr lang="pt-PT" sz="1400" i="1" dirty="0" err="1"/>
              <a:t>direta</a:t>
            </a:r>
            <a:r>
              <a:rPr lang="pt-PT" sz="1400" i="1" dirty="0"/>
              <a:t> ou </a:t>
            </a:r>
            <a:r>
              <a:rPr lang="pt-PT" sz="1400" i="1" dirty="0" err="1"/>
              <a:t>indireta</a:t>
            </a:r>
            <a:r>
              <a:rPr lang="pt-PT" sz="1400" i="1" dirty="0"/>
              <a:t>, do controlo da </a:t>
            </a:r>
            <a:r>
              <a:rPr lang="pt-PT" sz="1400" i="1" dirty="0" smtClean="0"/>
              <a:t>totalidade ou </a:t>
            </a:r>
            <a:r>
              <a:rPr lang="pt-PT" sz="1400" i="1" dirty="0"/>
              <a:t>de partes do capital social ou de elementos </a:t>
            </a:r>
            <a:r>
              <a:rPr lang="pt-PT" sz="1400" i="1" dirty="0" smtClean="0"/>
              <a:t>do </a:t>
            </a:r>
            <a:r>
              <a:rPr lang="pt-PT" sz="1400" i="1" dirty="0" err="1" smtClean="0"/>
              <a:t>ativo</a:t>
            </a:r>
            <a:r>
              <a:rPr lang="pt-PT" sz="1400" i="1" dirty="0" smtClean="0"/>
              <a:t> </a:t>
            </a:r>
            <a:r>
              <a:rPr lang="pt-PT" sz="1400" i="1" dirty="0"/>
              <a:t>de uma ou de várias outras empresas, por uma ou </a:t>
            </a:r>
            <a:r>
              <a:rPr lang="pt-PT" sz="1400" i="1" dirty="0" smtClean="0"/>
              <a:t>mais empresas </a:t>
            </a:r>
            <a:r>
              <a:rPr lang="pt-PT" sz="1400" i="1" dirty="0"/>
              <a:t>ou por uma ou mais pessoas que já detenham </a:t>
            </a:r>
            <a:r>
              <a:rPr lang="pt-PT" sz="1400" i="1" dirty="0" smtClean="0"/>
              <a:t>o controlo </a:t>
            </a:r>
            <a:r>
              <a:rPr lang="pt-PT" sz="1400" i="1" dirty="0"/>
              <a:t>de, pelo menos, uma empresa.</a:t>
            </a:r>
          </a:p>
          <a:p>
            <a:r>
              <a:rPr lang="pt-PT" sz="1400" i="1" dirty="0"/>
              <a:t>2 — A criação de uma empresa comum constitui </a:t>
            </a:r>
            <a:r>
              <a:rPr lang="pt-PT" sz="1400" i="1" dirty="0" smtClean="0"/>
              <a:t>uma concentração </a:t>
            </a:r>
            <a:r>
              <a:rPr lang="pt-PT" sz="1400" i="1" dirty="0"/>
              <a:t>de empresas, na </a:t>
            </a:r>
            <a:r>
              <a:rPr lang="pt-PT" sz="1400" i="1" dirty="0" err="1"/>
              <a:t>aceção</a:t>
            </a:r>
            <a:r>
              <a:rPr lang="pt-PT" sz="1400" i="1" dirty="0"/>
              <a:t> da alínea b) </a:t>
            </a:r>
            <a:r>
              <a:rPr lang="pt-PT" sz="1400" i="1" dirty="0" smtClean="0"/>
              <a:t>do número </a:t>
            </a:r>
            <a:r>
              <a:rPr lang="pt-PT" sz="1400" i="1" dirty="0"/>
              <a:t>anterior, desde que a empresa comum </a:t>
            </a:r>
            <a:r>
              <a:rPr lang="pt-PT" sz="1400" i="1" dirty="0" smtClean="0"/>
              <a:t>desempenhe de </a:t>
            </a:r>
            <a:r>
              <a:rPr lang="pt-PT" sz="1400" i="1" dirty="0"/>
              <a:t>forma duradoura as funções de uma </a:t>
            </a:r>
            <a:r>
              <a:rPr lang="pt-PT" sz="1400" i="1" dirty="0" smtClean="0"/>
              <a:t>entidade económica </a:t>
            </a:r>
            <a:r>
              <a:rPr lang="pt-PT" sz="1400" i="1" dirty="0"/>
              <a:t>autónoma.</a:t>
            </a:r>
          </a:p>
          <a:p>
            <a:r>
              <a:rPr lang="pt-PT" sz="1400" i="1" dirty="0"/>
              <a:t>3 — Para efeitos do disposto nos números </a:t>
            </a:r>
            <a:r>
              <a:rPr lang="pt-PT" sz="1400" i="1" dirty="0" smtClean="0"/>
              <a:t>anteriores, o </a:t>
            </a:r>
            <a:r>
              <a:rPr lang="pt-PT" sz="1400" i="1" dirty="0"/>
              <a:t>controlo decorre de qualquer ato, </a:t>
            </a:r>
            <a:r>
              <a:rPr lang="pt-PT" sz="1400" i="1" dirty="0" smtClean="0"/>
              <a:t>independentemente da </a:t>
            </a:r>
            <a:r>
              <a:rPr lang="pt-PT" sz="1400" i="1" dirty="0"/>
              <a:t>forma que este assuma, que implique a </a:t>
            </a:r>
            <a:r>
              <a:rPr lang="pt-PT" sz="1400" i="1" dirty="0" smtClean="0"/>
              <a:t>possibilidade de </a:t>
            </a:r>
            <a:r>
              <a:rPr lang="pt-PT" sz="1400" i="1" dirty="0"/>
              <a:t>exercer, com </a:t>
            </a:r>
            <a:r>
              <a:rPr lang="pt-PT" sz="1400" i="1" dirty="0" err="1"/>
              <a:t>caráter</a:t>
            </a:r>
            <a:r>
              <a:rPr lang="pt-PT" sz="1400" i="1" dirty="0"/>
              <a:t> duradouro, isoladamente ou </a:t>
            </a:r>
            <a:r>
              <a:rPr lang="pt-PT" sz="1400" i="1" dirty="0" smtClean="0"/>
              <a:t>em conjunto</a:t>
            </a:r>
            <a:r>
              <a:rPr lang="pt-PT" sz="1400" i="1" dirty="0"/>
              <a:t>, e tendo em conta as circunstâncias de facto </a:t>
            </a:r>
            <a:r>
              <a:rPr lang="pt-PT" sz="1400" i="1" dirty="0" smtClean="0"/>
              <a:t>ou de </a:t>
            </a:r>
            <a:r>
              <a:rPr lang="pt-PT" sz="1400" i="1" dirty="0"/>
              <a:t>direito, uma influência determinante sobre a </a:t>
            </a:r>
            <a:r>
              <a:rPr lang="pt-PT" sz="1400" i="1" dirty="0" err="1" smtClean="0"/>
              <a:t>atividade</a:t>
            </a:r>
            <a:r>
              <a:rPr lang="pt-PT" sz="1400" i="1" dirty="0" smtClean="0"/>
              <a:t> de </a:t>
            </a:r>
            <a:r>
              <a:rPr lang="pt-PT" sz="1400" i="1" dirty="0"/>
              <a:t>uma empresa, </a:t>
            </a:r>
            <a:r>
              <a:rPr lang="pt-PT" sz="1400" i="1" dirty="0" smtClean="0"/>
              <a:t>nomeadamente:</a:t>
            </a:r>
          </a:p>
          <a:p>
            <a:r>
              <a:rPr lang="pt-PT" sz="1400" i="1" dirty="0" smtClean="0"/>
              <a:t>a</a:t>
            </a:r>
            <a:r>
              <a:rPr lang="pt-PT" sz="1400" i="1" dirty="0"/>
              <a:t>) A aquisição da totalidade ou de parte do </a:t>
            </a:r>
            <a:r>
              <a:rPr lang="pt-PT" sz="1400" i="1" dirty="0" smtClean="0"/>
              <a:t>capital social</a:t>
            </a:r>
            <a:r>
              <a:rPr lang="pt-PT" sz="1400" i="1" dirty="0"/>
              <a:t>;</a:t>
            </a:r>
          </a:p>
          <a:p>
            <a:r>
              <a:rPr lang="pt-PT" sz="1400" i="1" dirty="0"/>
              <a:t>b) A aquisição de direitos de propriedade, de uso </a:t>
            </a:r>
            <a:r>
              <a:rPr lang="pt-PT" sz="1400" i="1" dirty="0" smtClean="0"/>
              <a:t>ou de </a:t>
            </a:r>
            <a:r>
              <a:rPr lang="pt-PT" sz="1400" i="1" dirty="0"/>
              <a:t>fruição sobre a totalidade ou parte dos </a:t>
            </a:r>
            <a:r>
              <a:rPr lang="pt-PT" sz="1400" i="1" dirty="0" err="1"/>
              <a:t>ativos</a:t>
            </a:r>
            <a:r>
              <a:rPr lang="pt-PT" sz="1400" i="1" dirty="0"/>
              <a:t> de </a:t>
            </a:r>
            <a:r>
              <a:rPr lang="pt-PT" sz="1400" i="1" dirty="0" smtClean="0"/>
              <a:t>uma empresa</a:t>
            </a:r>
            <a:r>
              <a:rPr lang="pt-PT" sz="1400" i="1" dirty="0"/>
              <a:t>;</a:t>
            </a:r>
          </a:p>
          <a:p>
            <a:r>
              <a:rPr lang="pt-PT" sz="1400" i="1" dirty="0"/>
              <a:t>c) A aquisição de direitos ou celebração de </a:t>
            </a:r>
            <a:r>
              <a:rPr lang="pt-PT" sz="1400" i="1" dirty="0" smtClean="0"/>
              <a:t>contratos que </a:t>
            </a:r>
            <a:r>
              <a:rPr lang="pt-PT" sz="1400" i="1" dirty="0"/>
              <a:t>confiram uma influência determinante na </a:t>
            </a:r>
            <a:r>
              <a:rPr lang="pt-PT" sz="1400" i="1" dirty="0" smtClean="0"/>
              <a:t>composição ou </a:t>
            </a:r>
            <a:r>
              <a:rPr lang="pt-PT" sz="1400" i="1" dirty="0"/>
              <a:t>nas deliberações ou decisões dos órgãos de </a:t>
            </a:r>
            <a:r>
              <a:rPr lang="pt-PT" sz="1400" i="1" dirty="0" smtClean="0"/>
              <a:t>uma empresa</a:t>
            </a:r>
            <a:r>
              <a:rPr lang="pt-PT" sz="1400" i="1" dirty="0"/>
              <a:t>.</a:t>
            </a:r>
          </a:p>
        </p:txBody>
      </p:sp>
    </p:spTree>
    <p:extLst>
      <p:ext uri="{BB962C8B-B14F-4D97-AF65-F5344CB8AC3E}">
        <p14:creationId xmlns:p14="http://schemas.microsoft.com/office/powerpoint/2010/main" val="150324445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Rectângulo 2"/>
          <p:cNvSpPr/>
          <p:nvPr/>
        </p:nvSpPr>
        <p:spPr>
          <a:xfrm>
            <a:off x="683568" y="692696"/>
            <a:ext cx="4532266" cy="707886"/>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2000" b="1" i="0" u="none" strike="noStrike" kern="1200" cap="none" spc="0" normalizeH="0" baseline="0" noProof="0" dirty="0">
                <a:ln>
                  <a:noFill/>
                </a:ln>
                <a:solidFill>
                  <a:srgbClr val="1F497D"/>
                </a:solidFill>
                <a:effectLst/>
                <a:uLnTx/>
                <a:uFillTx/>
                <a:latin typeface="Calibri"/>
                <a:ea typeface="+mn-ea"/>
                <a:cs typeface="+mn-cs"/>
              </a:rPr>
              <a:t>Lei n.º 19/2012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2000" b="1" i="0" u="none" strike="noStrike" kern="1200" cap="none" spc="0" normalizeH="0" baseline="0" noProof="0" dirty="0">
                <a:ln>
                  <a:noFill/>
                </a:ln>
                <a:solidFill>
                  <a:srgbClr val="1F497D"/>
                </a:solidFill>
                <a:effectLst/>
                <a:uLnTx/>
                <a:uFillTx/>
                <a:latin typeface="Calibri"/>
                <a:ea typeface="+mn-ea"/>
                <a:cs typeface="+mn-cs"/>
              </a:rPr>
              <a:t>Operações de concentração de empresas</a:t>
            </a:r>
          </a:p>
        </p:txBody>
      </p:sp>
      <p:sp>
        <p:nvSpPr>
          <p:cNvPr id="4" name="Rectângulo 3"/>
          <p:cNvSpPr/>
          <p:nvPr/>
        </p:nvSpPr>
        <p:spPr>
          <a:xfrm>
            <a:off x="683568" y="1421482"/>
            <a:ext cx="7992888" cy="353943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PT" sz="1400" b="0" i="1" u="none" strike="noStrike" kern="1200" cap="none" spc="0" normalizeH="0" baseline="0" noProof="0" dirty="0">
                <a:ln>
                  <a:noFill/>
                </a:ln>
                <a:solidFill>
                  <a:prstClr val="black"/>
                </a:solidFill>
                <a:effectLst/>
                <a:uLnTx/>
                <a:uFillTx/>
                <a:latin typeface="Calibri"/>
                <a:ea typeface="+mn-ea"/>
                <a:cs typeface="+mn-cs"/>
              </a:rPr>
              <a:t>Artigo 36.º</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PT" sz="1400" b="1" i="1" u="none" strike="noStrike" kern="1200" cap="none" spc="0" normalizeH="0" baseline="0" noProof="0" dirty="0">
                <a:ln>
                  <a:noFill/>
                </a:ln>
                <a:solidFill>
                  <a:prstClr val="black"/>
                </a:solidFill>
                <a:effectLst/>
                <a:uLnTx/>
                <a:uFillTx/>
                <a:latin typeface="Calibri"/>
                <a:ea typeface="+mn-ea"/>
                <a:cs typeface="+mn-cs"/>
              </a:rPr>
              <a:t>Concentração de </a:t>
            </a:r>
            <a:r>
              <a:rPr kumimoji="0" lang="pt-PT" sz="1400" b="1" i="1" u="none" strike="noStrike" kern="1200" cap="none" spc="0" normalizeH="0" baseline="0" noProof="0" dirty="0" smtClean="0">
                <a:ln>
                  <a:noFill/>
                </a:ln>
                <a:solidFill>
                  <a:prstClr val="black"/>
                </a:solidFill>
                <a:effectLst/>
                <a:uLnTx/>
                <a:uFillTx/>
                <a:latin typeface="Calibri"/>
                <a:ea typeface="+mn-ea"/>
                <a:cs typeface="+mn-cs"/>
              </a:rPr>
              <a:t>empresas</a:t>
            </a:r>
          </a:p>
          <a:p>
            <a:pPr marL="0" marR="0" lvl="0" indent="0" defTabSz="914400" rtl="0" eaLnBrk="1" fontAlgn="auto" latinLnBrk="0" hangingPunct="1">
              <a:lnSpc>
                <a:spcPct val="100000"/>
              </a:lnSpc>
              <a:spcBef>
                <a:spcPts val="0"/>
              </a:spcBef>
              <a:spcAft>
                <a:spcPts val="0"/>
              </a:spcAft>
              <a:buClrTx/>
              <a:buSzTx/>
              <a:buFontTx/>
              <a:buNone/>
              <a:tabLst/>
              <a:defRPr/>
            </a:pPr>
            <a:r>
              <a:rPr lang="pt-PT" sz="1400" b="1" i="1" dirty="0" smtClean="0">
                <a:solidFill>
                  <a:prstClr val="black"/>
                </a:solidFill>
                <a:latin typeface="Calibri"/>
              </a:rPr>
              <a:t>(…)</a:t>
            </a:r>
            <a:endParaRPr kumimoji="0" lang="pt-PT" sz="1400" b="1" i="1" u="none" strike="noStrike" kern="1200" cap="none" spc="0" normalizeH="0" baseline="0" noProof="0" dirty="0" smtClean="0">
              <a:ln>
                <a:noFill/>
              </a:ln>
              <a:solidFill>
                <a:prstClr val="black"/>
              </a:solidFill>
              <a:effectLst/>
              <a:uLnTx/>
              <a:uFillTx/>
              <a:latin typeface="Calibri"/>
              <a:ea typeface="+mn-ea"/>
              <a:cs typeface="+mn-cs"/>
            </a:endParaRPr>
          </a:p>
          <a:p>
            <a:pPr lvl="0" algn="just"/>
            <a:r>
              <a:rPr lang="pt-PT" sz="1400" i="1" dirty="0">
                <a:solidFill>
                  <a:prstClr val="black"/>
                </a:solidFill>
              </a:rPr>
              <a:t>4 - </a:t>
            </a:r>
            <a:r>
              <a:rPr lang="pt-PT" sz="1400" i="1" dirty="0"/>
              <a:t>Não é havida como concentração de empresas:</a:t>
            </a:r>
          </a:p>
          <a:p>
            <a:pPr lvl="0" algn="just"/>
            <a:r>
              <a:rPr lang="pt-PT" sz="1400" i="1" dirty="0"/>
              <a:t>a) A aquisição de participações ou de ativos pelo administrador de insolvência no âmbito de um processo de insolvência;</a:t>
            </a:r>
          </a:p>
          <a:p>
            <a:pPr lvl="0" algn="just"/>
            <a:r>
              <a:rPr lang="pt-PT" sz="1400" i="1" dirty="0"/>
              <a:t>b) A aquisição de participações com meras funções de garantia;</a:t>
            </a:r>
          </a:p>
          <a:p>
            <a:pPr lvl="0" algn="just"/>
            <a:r>
              <a:rPr lang="pt-PT" sz="1400" i="1" dirty="0"/>
              <a:t>c) A aquisição de participações por instituições de crédito, sociedades financeiras ou empresas de seguros em empresas com objeto distinto do objeto de qualquer um destes três tipos de empresas, com caráter meramente temporário e para efeitos de revenda, desde que tal aquisição não seja realizada numa base duradoura, não exerçam os direitos de voto inerentes a essas participações com o objetivo de determinar o comportamento concorrencial das referidas empresas ou que apenas exerçam tais direitos de voto com o objetivo de preparar a alienação total ou parcial das referidas empresas ou do seu ativo ou a alienação dessas participações, e desde que tal alienação ocorra no prazo de um ano a contar da data da aquisição, podendo o prazo ser prorrogado pela Autoridade da Concorrência se as adquirentes demonstrarem que a alienação em causa não foi possível, por motivo atendível, no prazo referido.</a:t>
            </a:r>
          </a:p>
        </p:txBody>
      </p:sp>
    </p:spTree>
    <p:extLst>
      <p:ext uri="{BB962C8B-B14F-4D97-AF65-F5344CB8AC3E}">
        <p14:creationId xmlns:p14="http://schemas.microsoft.com/office/powerpoint/2010/main" val="102631942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Rectângulo 4"/>
          <p:cNvSpPr/>
          <p:nvPr/>
        </p:nvSpPr>
        <p:spPr>
          <a:xfrm>
            <a:off x="251520" y="1115061"/>
            <a:ext cx="8496944" cy="4893647"/>
          </a:xfrm>
          <a:prstGeom prst="rect">
            <a:avLst/>
          </a:prstGeom>
        </p:spPr>
        <p:txBody>
          <a:bodyPr wrap="square">
            <a:spAutoFit/>
          </a:bodyPr>
          <a:lstStyle/>
          <a:p>
            <a:pPr algn="ctr"/>
            <a:r>
              <a:rPr lang="pt-PT" sz="1200" i="1" dirty="0"/>
              <a:t>Artigo 37.º</a:t>
            </a:r>
          </a:p>
          <a:p>
            <a:pPr algn="ctr"/>
            <a:r>
              <a:rPr lang="pt-PT" sz="1200" b="1" i="1" dirty="0"/>
              <a:t>Notificação prévia</a:t>
            </a:r>
          </a:p>
          <a:p>
            <a:r>
              <a:rPr lang="pt-PT" sz="1200" i="1" dirty="0"/>
              <a:t>1 — As operações de concentração de empresas </a:t>
            </a:r>
            <a:r>
              <a:rPr lang="pt-PT" sz="1200" i="1" dirty="0" smtClean="0"/>
              <a:t>estão sujeitas </a:t>
            </a:r>
            <a:r>
              <a:rPr lang="pt-PT" sz="1200" i="1" dirty="0"/>
              <a:t>a notificação prévia quando preencham uma </a:t>
            </a:r>
            <a:r>
              <a:rPr lang="pt-PT" sz="1200" i="1" dirty="0" smtClean="0"/>
              <a:t>das seguintes </a:t>
            </a:r>
            <a:r>
              <a:rPr lang="pt-PT" sz="1200" i="1" dirty="0"/>
              <a:t>condições:</a:t>
            </a:r>
          </a:p>
          <a:p>
            <a:r>
              <a:rPr lang="pt-PT" sz="1200" i="1" dirty="0"/>
              <a:t>a) Em consequência da sua realização se adquira, </a:t>
            </a:r>
            <a:r>
              <a:rPr lang="pt-PT" sz="1200" i="1" dirty="0" smtClean="0"/>
              <a:t>crie ou </a:t>
            </a:r>
            <a:r>
              <a:rPr lang="pt-PT" sz="1200" i="1" dirty="0"/>
              <a:t>reforce uma quota igual ou superior a 50 % no </a:t>
            </a:r>
            <a:r>
              <a:rPr lang="pt-PT" sz="1200" i="1" dirty="0" smtClean="0"/>
              <a:t>mercado nacional </a:t>
            </a:r>
            <a:r>
              <a:rPr lang="pt-PT" sz="1200" i="1" dirty="0"/>
              <a:t>de determinado bem ou serviço, ou numa </a:t>
            </a:r>
            <a:r>
              <a:rPr lang="pt-PT" sz="1200" i="1" dirty="0" smtClean="0"/>
              <a:t>parte substancial </a:t>
            </a:r>
            <a:r>
              <a:rPr lang="pt-PT" sz="1200" i="1" dirty="0"/>
              <a:t>deste;</a:t>
            </a:r>
          </a:p>
          <a:p>
            <a:r>
              <a:rPr lang="pt-PT" sz="1200" i="1" dirty="0"/>
              <a:t>b) Em consequência da sua realização se adquira, </a:t>
            </a:r>
            <a:r>
              <a:rPr lang="pt-PT" sz="1200" i="1" dirty="0" smtClean="0"/>
              <a:t>crie ou </a:t>
            </a:r>
            <a:r>
              <a:rPr lang="pt-PT" sz="1200" i="1" dirty="0"/>
              <a:t>reforce uma quota igual ou superior a 30 % e </a:t>
            </a:r>
            <a:r>
              <a:rPr lang="pt-PT" sz="1200" i="1" dirty="0" smtClean="0"/>
              <a:t>inferior a </a:t>
            </a:r>
            <a:r>
              <a:rPr lang="pt-PT" sz="1200" i="1" dirty="0"/>
              <a:t>50 % no mercado nacional de determinado bem ou </a:t>
            </a:r>
            <a:r>
              <a:rPr lang="pt-PT" sz="1200" i="1" dirty="0" smtClean="0"/>
              <a:t>serviço, ou </a:t>
            </a:r>
            <a:r>
              <a:rPr lang="pt-PT" sz="1200" i="1" dirty="0"/>
              <a:t>numa parte substancial deste, desde que o </a:t>
            </a:r>
            <a:r>
              <a:rPr lang="pt-PT" sz="1200" i="1" dirty="0" smtClean="0"/>
              <a:t>volume de </a:t>
            </a:r>
            <a:r>
              <a:rPr lang="pt-PT" sz="1200" i="1" dirty="0"/>
              <a:t>negócios realizado individualmente em Portugal, </a:t>
            </a:r>
            <a:r>
              <a:rPr lang="pt-PT" sz="1200" i="1" dirty="0" smtClean="0"/>
              <a:t>no último </a:t>
            </a:r>
            <a:r>
              <a:rPr lang="pt-PT" sz="1200" i="1" dirty="0"/>
              <a:t>exercício, por pelo menos duas das empresas </a:t>
            </a:r>
            <a:r>
              <a:rPr lang="pt-PT" sz="1200" i="1" dirty="0" smtClean="0"/>
              <a:t>que participam </a:t>
            </a:r>
            <a:r>
              <a:rPr lang="pt-PT" sz="1200" i="1" dirty="0"/>
              <a:t>na operação de concentração seja superior </a:t>
            </a:r>
            <a:r>
              <a:rPr lang="pt-PT" sz="1200" i="1" dirty="0" smtClean="0"/>
              <a:t>a cinco </a:t>
            </a:r>
            <a:r>
              <a:rPr lang="pt-PT" sz="1200" i="1" dirty="0"/>
              <a:t>milhões de euros, líquidos dos impostos com </a:t>
            </a:r>
            <a:r>
              <a:rPr lang="pt-PT" sz="1200" i="1" dirty="0" smtClean="0"/>
              <a:t>estes </a:t>
            </a:r>
            <a:r>
              <a:rPr lang="pt-PT" sz="1200" i="1" dirty="0" err="1" smtClean="0"/>
              <a:t>diretamente</a:t>
            </a:r>
            <a:r>
              <a:rPr lang="pt-PT" sz="1200" i="1" dirty="0" smtClean="0"/>
              <a:t> </a:t>
            </a:r>
            <a:r>
              <a:rPr lang="pt-PT" sz="1200" i="1" dirty="0"/>
              <a:t>relacionados;</a:t>
            </a:r>
          </a:p>
          <a:p>
            <a:r>
              <a:rPr lang="pt-PT" sz="1200" i="1" dirty="0"/>
              <a:t>c) O conjunto das empresas que participam na </a:t>
            </a:r>
            <a:r>
              <a:rPr lang="pt-PT" sz="1200" i="1" dirty="0" smtClean="0"/>
              <a:t>concentração tenha </a:t>
            </a:r>
            <a:r>
              <a:rPr lang="pt-PT" sz="1200" i="1" dirty="0"/>
              <a:t>realizado em Portugal, no último </a:t>
            </a:r>
            <a:r>
              <a:rPr lang="pt-PT" sz="1200" i="1" dirty="0" smtClean="0"/>
              <a:t>exercício, um </a:t>
            </a:r>
            <a:r>
              <a:rPr lang="pt-PT" sz="1200" i="1" dirty="0"/>
              <a:t>volume de negócios superior a 100 milhões de </a:t>
            </a:r>
            <a:r>
              <a:rPr lang="pt-PT" sz="1200" i="1" dirty="0" smtClean="0"/>
              <a:t>euros, líquidos </a:t>
            </a:r>
            <a:r>
              <a:rPr lang="pt-PT" sz="1200" i="1" dirty="0"/>
              <a:t>dos impostos com este </a:t>
            </a:r>
            <a:r>
              <a:rPr lang="pt-PT" sz="1200" i="1" dirty="0" err="1"/>
              <a:t>diretamente</a:t>
            </a:r>
            <a:r>
              <a:rPr lang="pt-PT" sz="1200" i="1" dirty="0"/>
              <a:t> </a:t>
            </a:r>
            <a:r>
              <a:rPr lang="pt-PT" sz="1200" i="1" dirty="0" smtClean="0"/>
              <a:t>relacionados, desde </a:t>
            </a:r>
            <a:r>
              <a:rPr lang="pt-PT" sz="1200" i="1" dirty="0"/>
              <a:t>que o volume de negócios realizado </a:t>
            </a:r>
            <a:r>
              <a:rPr lang="pt-PT" sz="1200" i="1" dirty="0" smtClean="0"/>
              <a:t>individualmente em </a:t>
            </a:r>
            <a:r>
              <a:rPr lang="pt-PT" sz="1200" i="1" dirty="0"/>
              <a:t>Portugal por pelo menos duas dessas empresas </a:t>
            </a:r>
            <a:r>
              <a:rPr lang="pt-PT" sz="1200" i="1" dirty="0" smtClean="0"/>
              <a:t>seja superior </a:t>
            </a:r>
            <a:r>
              <a:rPr lang="pt-PT" sz="1200" i="1" dirty="0"/>
              <a:t>a cinco milhões de euros.</a:t>
            </a:r>
          </a:p>
          <a:p>
            <a:r>
              <a:rPr lang="pt-PT" sz="1200" i="1" dirty="0"/>
              <a:t>2 — As operações de concentração abrangidas </a:t>
            </a:r>
            <a:r>
              <a:rPr lang="pt-PT" sz="1200" i="1" dirty="0" smtClean="0"/>
              <a:t>pela presente </a:t>
            </a:r>
            <a:r>
              <a:rPr lang="pt-PT" sz="1200" i="1" dirty="0"/>
              <a:t>lei devem ser notificadas à Autoridade da </a:t>
            </a:r>
            <a:r>
              <a:rPr lang="pt-PT" sz="1200" i="1" dirty="0" smtClean="0"/>
              <a:t>Concorrência após </a:t>
            </a:r>
            <a:r>
              <a:rPr lang="pt-PT" sz="1200" i="1" dirty="0"/>
              <a:t>a conclusão do acordo e antes de </a:t>
            </a:r>
            <a:r>
              <a:rPr lang="pt-PT" sz="1200" i="1" dirty="0" smtClean="0"/>
              <a:t>realizadas, sendo </a:t>
            </a:r>
            <a:r>
              <a:rPr lang="pt-PT" sz="1200" i="1" dirty="0"/>
              <a:t>caso disso, após a data da divulgação do </a:t>
            </a:r>
            <a:r>
              <a:rPr lang="pt-PT" sz="1200" i="1" dirty="0" smtClean="0"/>
              <a:t>anúncio preliminar </a:t>
            </a:r>
            <a:r>
              <a:rPr lang="pt-PT" sz="1200" i="1" dirty="0"/>
              <a:t>de uma oferta pública de aquisição ou de </a:t>
            </a:r>
            <a:r>
              <a:rPr lang="pt-PT" sz="1200" i="1" dirty="0" smtClean="0"/>
              <a:t>troca, ou </a:t>
            </a:r>
            <a:r>
              <a:rPr lang="pt-PT" sz="1200" i="1" dirty="0"/>
              <a:t>da divulgação de anúncio de aquisição de uma </a:t>
            </a:r>
            <a:r>
              <a:rPr lang="pt-PT" sz="1200" i="1" dirty="0" smtClean="0"/>
              <a:t>participação de </a:t>
            </a:r>
            <a:r>
              <a:rPr lang="pt-PT" sz="1200" i="1" dirty="0"/>
              <a:t>controlo em sociedade emitente de </a:t>
            </a:r>
            <a:r>
              <a:rPr lang="pt-PT" sz="1200" i="1" dirty="0" err="1"/>
              <a:t>ações</a:t>
            </a:r>
            <a:r>
              <a:rPr lang="pt-PT" sz="1200" i="1" dirty="0"/>
              <a:t> admitidas</a:t>
            </a:r>
          </a:p>
          <a:p>
            <a:r>
              <a:rPr lang="pt-PT" sz="1200" i="1" dirty="0"/>
              <a:t>à negociação em mercado regulamentado, ou </a:t>
            </a:r>
            <a:r>
              <a:rPr lang="pt-PT" sz="1200" i="1" dirty="0" smtClean="0"/>
              <a:t>ainda, no </a:t>
            </a:r>
            <a:r>
              <a:rPr lang="pt-PT" sz="1200" i="1" dirty="0"/>
              <a:t>caso de uma operação de concentração que resulte </a:t>
            </a:r>
            <a:r>
              <a:rPr lang="pt-PT" sz="1200" i="1" dirty="0" smtClean="0"/>
              <a:t>de procedimento </a:t>
            </a:r>
            <a:r>
              <a:rPr lang="pt-PT" sz="1200" i="1" dirty="0"/>
              <a:t>para a formação de contrato público, </a:t>
            </a:r>
            <a:r>
              <a:rPr lang="pt-PT" sz="1200" i="1" dirty="0" smtClean="0"/>
              <a:t>após a </a:t>
            </a:r>
            <a:r>
              <a:rPr lang="pt-PT" sz="1200" i="1" dirty="0"/>
              <a:t>adjudicação definitiva e antes de realizada.</a:t>
            </a:r>
          </a:p>
          <a:p>
            <a:r>
              <a:rPr lang="pt-PT" sz="1200" i="1" dirty="0"/>
              <a:t>3 — Nos casos a que se refere a parte final do </a:t>
            </a:r>
            <a:r>
              <a:rPr lang="pt-PT" sz="1200" i="1" dirty="0" smtClean="0"/>
              <a:t>número anterior</a:t>
            </a:r>
            <a:r>
              <a:rPr lang="pt-PT" sz="1200" i="1" dirty="0"/>
              <a:t>, a entidade adjudicante regulará, no </a:t>
            </a:r>
            <a:r>
              <a:rPr lang="pt-PT" sz="1200" i="1" dirty="0" smtClean="0"/>
              <a:t>programa do </a:t>
            </a:r>
            <a:r>
              <a:rPr lang="pt-PT" sz="1200" i="1" dirty="0"/>
              <a:t>procedimento para a formação de contrato público, </a:t>
            </a:r>
            <a:r>
              <a:rPr lang="pt-PT" sz="1200" i="1" dirty="0" smtClean="0"/>
              <a:t>a articulação </a:t>
            </a:r>
            <a:r>
              <a:rPr lang="pt-PT" sz="1200" i="1" dirty="0"/>
              <a:t>desse procedimento com o regime de </a:t>
            </a:r>
            <a:r>
              <a:rPr lang="pt-PT" sz="1200" i="1" dirty="0" smtClean="0"/>
              <a:t>controlo de </a:t>
            </a:r>
            <a:r>
              <a:rPr lang="pt-PT" sz="1200" i="1" dirty="0"/>
              <a:t>operações de concentração consagrado na presente lei.</a:t>
            </a:r>
          </a:p>
          <a:p>
            <a:r>
              <a:rPr lang="pt-PT" sz="1200" i="1" dirty="0"/>
              <a:t>4 — Quando as empresas que participem numa </a:t>
            </a:r>
            <a:r>
              <a:rPr lang="pt-PT" sz="1200" i="1" dirty="0" smtClean="0"/>
              <a:t>operação de </a:t>
            </a:r>
            <a:r>
              <a:rPr lang="pt-PT" sz="1200" i="1" dirty="0"/>
              <a:t>concentração demonstrem junto da Autoridade </a:t>
            </a:r>
            <a:r>
              <a:rPr lang="pt-PT" sz="1200" i="1" dirty="0" smtClean="0"/>
              <a:t>da Concorrência </a:t>
            </a:r>
            <a:r>
              <a:rPr lang="pt-PT" sz="1200" i="1" dirty="0"/>
              <a:t>uma intenção séria de concluir um acordo </a:t>
            </a:r>
            <a:r>
              <a:rPr lang="pt-PT" sz="1200" i="1" dirty="0" smtClean="0"/>
              <a:t>ou, no </a:t>
            </a:r>
            <a:r>
              <a:rPr lang="pt-PT" sz="1200" i="1" dirty="0"/>
              <a:t>caso de uma oferta pública de aquisição ou de troca, </a:t>
            </a:r>
            <a:r>
              <a:rPr lang="pt-PT" sz="1200" i="1" dirty="0" smtClean="0"/>
              <a:t>a intenção </a:t>
            </a:r>
            <a:r>
              <a:rPr lang="pt-PT" sz="1200" i="1" dirty="0"/>
              <a:t>pública de realizar tal oferta, desde que do </a:t>
            </a:r>
            <a:r>
              <a:rPr lang="pt-PT" sz="1200" i="1" dirty="0" smtClean="0"/>
              <a:t>acordo ou </a:t>
            </a:r>
            <a:r>
              <a:rPr lang="pt-PT" sz="1200" i="1" dirty="0"/>
              <a:t>da oferta previstos resulte uma operação de </a:t>
            </a:r>
            <a:r>
              <a:rPr lang="pt-PT" sz="1200" i="1" dirty="0" smtClean="0"/>
              <a:t>concentração, a </a:t>
            </a:r>
            <a:r>
              <a:rPr lang="pt-PT" sz="1200" i="1" dirty="0"/>
              <a:t>mesma pode ser </a:t>
            </a:r>
            <a:r>
              <a:rPr lang="pt-PT" sz="1200" i="1" dirty="0" err="1"/>
              <a:t>objeto</a:t>
            </a:r>
            <a:r>
              <a:rPr lang="pt-PT" sz="1200" i="1" dirty="0"/>
              <a:t> de notificação voluntária </a:t>
            </a:r>
            <a:r>
              <a:rPr lang="pt-PT" sz="1200" i="1" dirty="0" smtClean="0"/>
              <a:t>à Autoridade </a:t>
            </a:r>
            <a:r>
              <a:rPr lang="pt-PT" sz="1200" i="1" dirty="0"/>
              <a:t>da Concorrência, em fase anterior à da </a:t>
            </a:r>
            <a:r>
              <a:rPr lang="pt-PT" sz="1200" i="1" dirty="0" smtClean="0"/>
              <a:t>constituição da </a:t>
            </a:r>
            <a:r>
              <a:rPr lang="pt-PT" sz="1200" i="1" dirty="0"/>
              <a:t>obrigação prevista no n.º 2 do presente artigo.</a:t>
            </a:r>
          </a:p>
          <a:p>
            <a:r>
              <a:rPr lang="pt-PT" sz="1200" i="1" dirty="0"/>
              <a:t>5 — As operações de concentração </a:t>
            </a:r>
            <a:r>
              <a:rPr lang="pt-PT" sz="1200" i="1" dirty="0" err="1"/>
              <a:t>projetadas</a:t>
            </a:r>
            <a:r>
              <a:rPr lang="pt-PT" sz="1200" i="1" dirty="0"/>
              <a:t> podem </a:t>
            </a:r>
            <a:r>
              <a:rPr lang="pt-PT" sz="1200" i="1" dirty="0" smtClean="0"/>
              <a:t>ser </a:t>
            </a:r>
            <a:r>
              <a:rPr lang="pt-PT" sz="1200" i="1" dirty="0" err="1" smtClean="0"/>
              <a:t>objeto</a:t>
            </a:r>
            <a:r>
              <a:rPr lang="pt-PT" sz="1200" i="1" dirty="0" smtClean="0"/>
              <a:t> </a:t>
            </a:r>
            <a:r>
              <a:rPr lang="pt-PT" sz="1200" i="1" dirty="0"/>
              <a:t>de avaliação prévia pela Autoridade da </a:t>
            </a:r>
            <a:r>
              <a:rPr lang="pt-PT" sz="1200" i="1" dirty="0" smtClean="0"/>
              <a:t>Concorrência, segundo </a:t>
            </a:r>
            <a:r>
              <a:rPr lang="pt-PT" sz="1200" i="1" dirty="0"/>
              <a:t>procedimento estabelecido pela mesma.</a:t>
            </a:r>
          </a:p>
        </p:txBody>
      </p:sp>
      <p:sp>
        <p:nvSpPr>
          <p:cNvPr id="6" name="Rectângulo 5"/>
          <p:cNvSpPr/>
          <p:nvPr/>
        </p:nvSpPr>
        <p:spPr>
          <a:xfrm>
            <a:off x="683568" y="692696"/>
            <a:ext cx="2170081" cy="400110"/>
          </a:xfrm>
          <a:prstGeom prst="rect">
            <a:avLst/>
          </a:prstGeom>
        </p:spPr>
        <p:txBody>
          <a:bodyPr wrap="none">
            <a:spAutoFit/>
          </a:bodyPr>
          <a:lstStyle/>
          <a:p>
            <a:r>
              <a:rPr lang="pt-PT" sz="2000" b="1" dirty="0" smtClean="0">
                <a:solidFill>
                  <a:schemeClr val="tx2"/>
                </a:solidFill>
              </a:rPr>
              <a:t>Notificação prévia </a:t>
            </a:r>
            <a:endParaRPr lang="pt-PT" sz="2000" b="1" dirty="0">
              <a:solidFill>
                <a:schemeClr val="tx2"/>
              </a:solidFill>
            </a:endParaRPr>
          </a:p>
        </p:txBody>
      </p:sp>
    </p:spTree>
    <p:extLst>
      <p:ext uri="{BB962C8B-B14F-4D97-AF65-F5344CB8AC3E}">
        <p14:creationId xmlns:p14="http://schemas.microsoft.com/office/powerpoint/2010/main" val="241141629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Rectângulo 1"/>
          <p:cNvSpPr/>
          <p:nvPr/>
        </p:nvSpPr>
        <p:spPr>
          <a:xfrm>
            <a:off x="683568" y="692696"/>
            <a:ext cx="2636684" cy="400110"/>
          </a:xfrm>
          <a:prstGeom prst="rect">
            <a:avLst/>
          </a:prstGeom>
        </p:spPr>
        <p:txBody>
          <a:bodyPr wrap="none">
            <a:spAutoFit/>
          </a:bodyPr>
          <a:lstStyle/>
          <a:p>
            <a:r>
              <a:rPr lang="pt-PT" sz="2000" b="1" dirty="0">
                <a:solidFill>
                  <a:schemeClr val="tx2"/>
                </a:solidFill>
              </a:rPr>
              <a:t>Conjunto de operações</a:t>
            </a:r>
          </a:p>
        </p:txBody>
      </p:sp>
      <p:sp>
        <p:nvSpPr>
          <p:cNvPr id="3" name="Rectângulo 2"/>
          <p:cNvSpPr/>
          <p:nvPr/>
        </p:nvSpPr>
        <p:spPr>
          <a:xfrm>
            <a:off x="683568" y="1556792"/>
            <a:ext cx="7920880" cy="1200329"/>
          </a:xfrm>
          <a:prstGeom prst="rect">
            <a:avLst/>
          </a:prstGeom>
        </p:spPr>
        <p:txBody>
          <a:bodyPr wrap="square">
            <a:spAutoFit/>
          </a:bodyPr>
          <a:lstStyle/>
          <a:p>
            <a:r>
              <a:rPr lang="pt-PT" dirty="0" smtClean="0"/>
              <a:t>Obrigatória a comunicação à </a:t>
            </a:r>
            <a:r>
              <a:rPr lang="pt-PT" dirty="0" err="1" smtClean="0"/>
              <a:t>AdC</a:t>
            </a:r>
            <a:r>
              <a:rPr lang="pt-PT" dirty="0" smtClean="0"/>
              <a:t> operações </a:t>
            </a:r>
            <a:r>
              <a:rPr lang="pt-PT" dirty="0"/>
              <a:t>de concentração que </a:t>
            </a:r>
            <a:r>
              <a:rPr lang="pt-PT" dirty="0" smtClean="0"/>
              <a:t>sejam realizadas </a:t>
            </a:r>
            <a:r>
              <a:rPr lang="pt-PT" dirty="0"/>
              <a:t>num período de dois anos entre as </a:t>
            </a:r>
            <a:r>
              <a:rPr lang="pt-PT" dirty="0" smtClean="0"/>
              <a:t>mesmas empresas (pessoas singulares ou </a:t>
            </a:r>
            <a:r>
              <a:rPr lang="pt-PT" dirty="0" err="1" smtClean="0"/>
              <a:t>coletivas</a:t>
            </a:r>
            <a:r>
              <a:rPr lang="pt-PT" dirty="0" smtClean="0"/>
              <a:t>), quando o conjunto das operações atinja os valores previstos no n.º 1 do artigo 37.º Lei 19/2012</a:t>
            </a:r>
            <a:endParaRPr lang="pt-PT" dirty="0"/>
          </a:p>
        </p:txBody>
      </p:sp>
      <p:sp>
        <p:nvSpPr>
          <p:cNvPr id="5" name="Rectângulo 4"/>
          <p:cNvSpPr/>
          <p:nvPr/>
        </p:nvSpPr>
        <p:spPr>
          <a:xfrm>
            <a:off x="683568" y="2996952"/>
            <a:ext cx="7920880" cy="923330"/>
          </a:xfrm>
          <a:prstGeom prst="rect">
            <a:avLst/>
          </a:prstGeom>
        </p:spPr>
        <p:txBody>
          <a:bodyPr wrap="square">
            <a:spAutoFit/>
          </a:bodyPr>
          <a:lstStyle/>
          <a:p>
            <a:r>
              <a:rPr lang="pt-PT" dirty="0"/>
              <a:t>É proibida a realização de uma operação de </a:t>
            </a:r>
            <a:r>
              <a:rPr lang="pt-PT" dirty="0" smtClean="0"/>
              <a:t>concentração sujeita </a:t>
            </a:r>
            <a:r>
              <a:rPr lang="pt-PT" dirty="0"/>
              <a:t>a notificação prévia antes de </a:t>
            </a:r>
            <a:r>
              <a:rPr lang="pt-PT" dirty="0" smtClean="0"/>
              <a:t>notificada ou</a:t>
            </a:r>
            <a:r>
              <a:rPr lang="pt-PT" dirty="0"/>
              <a:t>, </a:t>
            </a:r>
            <a:r>
              <a:rPr lang="pt-PT" dirty="0" smtClean="0"/>
              <a:t>tendo-o </a:t>
            </a:r>
            <a:r>
              <a:rPr lang="pt-PT" dirty="0"/>
              <a:t>sido, antes de decisão da Autoridade da </a:t>
            </a:r>
            <a:r>
              <a:rPr lang="pt-PT" dirty="0" smtClean="0"/>
              <a:t>Concorrência, expressa </a:t>
            </a:r>
            <a:r>
              <a:rPr lang="pt-PT" dirty="0"/>
              <a:t>ou tácita, de não oposição.</a:t>
            </a:r>
          </a:p>
        </p:txBody>
      </p:sp>
      <p:sp>
        <p:nvSpPr>
          <p:cNvPr id="6" name="CaixaDeTexto 5"/>
          <p:cNvSpPr txBox="1"/>
          <p:nvPr/>
        </p:nvSpPr>
        <p:spPr>
          <a:xfrm>
            <a:off x="683568" y="4365104"/>
            <a:ext cx="7848872" cy="369332"/>
          </a:xfrm>
          <a:prstGeom prst="rect">
            <a:avLst/>
          </a:prstGeom>
          <a:noFill/>
        </p:spPr>
        <p:txBody>
          <a:bodyPr wrap="square" rtlCol="0">
            <a:spAutoFit/>
          </a:bodyPr>
          <a:lstStyle/>
          <a:p>
            <a:r>
              <a:rPr lang="pt-PT" dirty="0" smtClean="0"/>
              <a:t>Consequência da ausência de decisão – os negócios jurídicos são ineficazes</a:t>
            </a:r>
            <a:endParaRPr lang="pt-PT" dirty="0"/>
          </a:p>
        </p:txBody>
      </p:sp>
    </p:spTree>
    <p:extLst>
      <p:ext uri="{BB962C8B-B14F-4D97-AF65-F5344CB8AC3E}">
        <p14:creationId xmlns:p14="http://schemas.microsoft.com/office/powerpoint/2010/main" val="241141629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633</TotalTime>
  <Words>2496</Words>
  <Application>Microsoft Office PowerPoint</Application>
  <PresentationFormat>Apresentação no Ecrã (4:3)</PresentationFormat>
  <Paragraphs>146</Paragraphs>
  <Slides>15</Slides>
  <Notes>0</Notes>
  <HiddenSlides>0</HiddenSlides>
  <MMClips>0</MMClips>
  <ScaleCrop>false</ScaleCrop>
  <HeadingPairs>
    <vt:vector size="6" baseType="variant">
      <vt:variant>
        <vt:lpstr>Tipos de letra usados</vt:lpstr>
      </vt:variant>
      <vt:variant>
        <vt:i4>3</vt:i4>
      </vt:variant>
      <vt:variant>
        <vt:lpstr>Tema</vt:lpstr>
      </vt:variant>
      <vt:variant>
        <vt:i4>4</vt:i4>
      </vt:variant>
      <vt:variant>
        <vt:lpstr>Títulos dos diapositivos</vt:lpstr>
      </vt:variant>
      <vt:variant>
        <vt:i4>15</vt:i4>
      </vt:variant>
    </vt:vector>
  </HeadingPairs>
  <TitlesOfParts>
    <vt:vector size="22" baseType="lpstr">
      <vt:lpstr>Arial</vt:lpstr>
      <vt:lpstr>Calibri</vt:lpstr>
      <vt:lpstr>Open Sans</vt:lpstr>
      <vt:lpstr>Tema do Office</vt:lpstr>
      <vt:lpstr>4_Tema do Office</vt:lpstr>
      <vt:lpstr>1_Tema do Office</vt:lpstr>
      <vt:lpstr>2_Tema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David Monteiro</dc:creator>
  <cp:lastModifiedBy>Susana Soares Paulino</cp:lastModifiedBy>
  <cp:revision>89</cp:revision>
  <cp:lastPrinted>2018-12-05T17:37:07Z</cp:lastPrinted>
  <dcterms:created xsi:type="dcterms:W3CDTF">2011-11-03T13:47:38Z</dcterms:created>
  <dcterms:modified xsi:type="dcterms:W3CDTF">2023-05-06T08:20:52Z</dcterms:modified>
</cp:coreProperties>
</file>